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6" r:id="rId2"/>
    <p:sldId id="257" r:id="rId3"/>
    <p:sldId id="283" r:id="rId4"/>
    <p:sldId id="258" r:id="rId5"/>
    <p:sldId id="260" r:id="rId6"/>
    <p:sldId id="261" r:id="rId7"/>
    <p:sldId id="284" r:id="rId8"/>
    <p:sldId id="263" r:id="rId9"/>
    <p:sldId id="262" r:id="rId10"/>
    <p:sldId id="264" r:id="rId11"/>
    <p:sldId id="265" r:id="rId12"/>
    <p:sldId id="285" r:id="rId13"/>
    <p:sldId id="266" r:id="rId14"/>
    <p:sldId id="286" r:id="rId15"/>
    <p:sldId id="268" r:id="rId16"/>
    <p:sldId id="269" r:id="rId17"/>
    <p:sldId id="287" r:id="rId18"/>
    <p:sldId id="270" r:id="rId19"/>
    <p:sldId id="271" r:id="rId20"/>
    <p:sldId id="289" r:id="rId21"/>
    <p:sldId id="275" r:id="rId22"/>
    <p:sldId id="272" r:id="rId23"/>
    <p:sldId id="274" r:id="rId24"/>
    <p:sldId id="277" r:id="rId25"/>
    <p:sldId id="282" r:id="rId26"/>
    <p:sldId id="276" r:id="rId27"/>
    <p:sldId id="288" r:id="rId28"/>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C00FF"/>
    <a:srgbClr val="006600"/>
    <a:srgbClr val="FF3300"/>
    <a:srgbClr val="0033CC"/>
    <a:srgbClr val="FF6565"/>
    <a:srgbClr val="008000"/>
    <a:srgbClr val="0000FF"/>
    <a:srgbClr val="FF9FC6"/>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73" d="100"/>
          <a:sy n="73" d="100"/>
        </p:scale>
        <p:origin x="594" y="72"/>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fa-I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FE3E1C43-CBDA-4611-A42D-233E6A3ECB19}" type="datetimeFigureOut">
              <a:rPr lang="fa-IR" smtClean="0"/>
              <a:t>10/05/1445</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fa-I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04067AEF-5DFA-42F6-884A-846913855BCC}" type="slidenum">
              <a:rPr lang="fa-IR" smtClean="0"/>
              <a:t>‹#›</a:t>
            </a:fld>
            <a:endParaRPr lang="fa-IR"/>
          </a:p>
        </p:txBody>
      </p:sp>
    </p:spTree>
    <p:extLst>
      <p:ext uri="{BB962C8B-B14F-4D97-AF65-F5344CB8AC3E}">
        <p14:creationId xmlns:p14="http://schemas.microsoft.com/office/powerpoint/2010/main" val="457357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F038E7D6-20F0-4BE6-A9F3-0D766DFCF350}" type="datetime8">
              <a:rPr lang="fa-IR" smtClean="0"/>
              <a:t>22 نوامبر 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5B7034E-28A9-4BBA-8951-AAA563896640}" type="slidenum">
              <a:rPr lang="fa-IR" smtClean="0"/>
              <a:t>‹#›</a:t>
            </a:fld>
            <a:endParaRPr lang="fa-IR"/>
          </a:p>
        </p:txBody>
      </p:sp>
    </p:spTree>
    <p:extLst>
      <p:ext uri="{BB962C8B-B14F-4D97-AF65-F5344CB8AC3E}">
        <p14:creationId xmlns:p14="http://schemas.microsoft.com/office/powerpoint/2010/main" val="1825162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6712AB2-17C8-463D-8515-7F2DABEBC602}" type="datetime8">
              <a:rPr lang="fa-IR" smtClean="0"/>
              <a:t>22 نوامبر 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5B7034E-28A9-4BBA-8951-AAA563896640}" type="slidenum">
              <a:rPr lang="fa-IR" smtClean="0"/>
              <a:t>‹#›</a:t>
            </a:fld>
            <a:endParaRPr lang="fa-IR"/>
          </a:p>
        </p:txBody>
      </p:sp>
    </p:spTree>
    <p:extLst>
      <p:ext uri="{BB962C8B-B14F-4D97-AF65-F5344CB8AC3E}">
        <p14:creationId xmlns:p14="http://schemas.microsoft.com/office/powerpoint/2010/main" val="1050015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1623ABE-479C-4E77-B115-410EA17A4405}" type="datetime8">
              <a:rPr lang="fa-IR" smtClean="0"/>
              <a:t>22 نوامبر 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5B7034E-28A9-4BBA-8951-AAA563896640}" type="slidenum">
              <a:rPr lang="fa-IR" smtClean="0"/>
              <a:t>‹#›</a:t>
            </a:fld>
            <a:endParaRPr lang="fa-IR"/>
          </a:p>
        </p:txBody>
      </p:sp>
    </p:spTree>
    <p:extLst>
      <p:ext uri="{BB962C8B-B14F-4D97-AF65-F5344CB8AC3E}">
        <p14:creationId xmlns:p14="http://schemas.microsoft.com/office/powerpoint/2010/main" val="707739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C73AA82-B3EE-494A-A187-B804FF7E6935}" type="datetime8">
              <a:rPr lang="fa-IR" smtClean="0"/>
              <a:t>22 نوامبر 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5B7034E-28A9-4BBA-8951-AAA563896640}" type="slidenum">
              <a:rPr lang="fa-IR" smtClean="0"/>
              <a:t>‹#›</a:t>
            </a:fld>
            <a:endParaRPr lang="fa-IR"/>
          </a:p>
        </p:txBody>
      </p:sp>
    </p:spTree>
    <p:extLst>
      <p:ext uri="{BB962C8B-B14F-4D97-AF65-F5344CB8AC3E}">
        <p14:creationId xmlns:p14="http://schemas.microsoft.com/office/powerpoint/2010/main" val="2011653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7B60894-4098-41AE-9CEE-F4912B6BBE72}" type="datetime8">
              <a:rPr lang="fa-IR" smtClean="0"/>
              <a:t>22 نوامبر 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5B7034E-28A9-4BBA-8951-AAA563896640}" type="slidenum">
              <a:rPr lang="fa-IR" smtClean="0"/>
              <a:t>‹#›</a:t>
            </a:fld>
            <a:endParaRPr lang="fa-IR"/>
          </a:p>
        </p:txBody>
      </p:sp>
    </p:spTree>
    <p:extLst>
      <p:ext uri="{BB962C8B-B14F-4D97-AF65-F5344CB8AC3E}">
        <p14:creationId xmlns:p14="http://schemas.microsoft.com/office/powerpoint/2010/main" val="3775221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6CE12D6D-9971-48D7-986A-2B2BE67740FD}" type="datetime8">
              <a:rPr lang="fa-IR" smtClean="0"/>
              <a:t>22 نوامبر 23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5B7034E-28A9-4BBA-8951-AAA563896640}" type="slidenum">
              <a:rPr lang="fa-IR" smtClean="0"/>
              <a:t>‹#›</a:t>
            </a:fld>
            <a:endParaRPr lang="fa-IR"/>
          </a:p>
        </p:txBody>
      </p:sp>
    </p:spTree>
    <p:extLst>
      <p:ext uri="{BB962C8B-B14F-4D97-AF65-F5344CB8AC3E}">
        <p14:creationId xmlns:p14="http://schemas.microsoft.com/office/powerpoint/2010/main" val="130284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614B8955-F6C6-49EE-8AA0-94F31A157E38}" type="datetime8">
              <a:rPr lang="fa-IR" smtClean="0"/>
              <a:t>22 نوامبر 23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5B7034E-28A9-4BBA-8951-AAA563896640}" type="slidenum">
              <a:rPr lang="fa-IR" smtClean="0"/>
              <a:t>‹#›</a:t>
            </a:fld>
            <a:endParaRPr lang="fa-IR"/>
          </a:p>
        </p:txBody>
      </p:sp>
    </p:spTree>
    <p:extLst>
      <p:ext uri="{BB962C8B-B14F-4D97-AF65-F5344CB8AC3E}">
        <p14:creationId xmlns:p14="http://schemas.microsoft.com/office/powerpoint/2010/main" val="4061567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A01BEDEA-C0B3-47F6-8F03-A9E015BE6BFC}" type="datetime8">
              <a:rPr lang="fa-IR" smtClean="0"/>
              <a:t>22 نوامبر 23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5B7034E-28A9-4BBA-8951-AAA563896640}" type="slidenum">
              <a:rPr lang="fa-IR" smtClean="0"/>
              <a:t>‹#›</a:t>
            </a:fld>
            <a:endParaRPr lang="fa-IR"/>
          </a:p>
        </p:txBody>
      </p:sp>
    </p:spTree>
    <p:extLst>
      <p:ext uri="{BB962C8B-B14F-4D97-AF65-F5344CB8AC3E}">
        <p14:creationId xmlns:p14="http://schemas.microsoft.com/office/powerpoint/2010/main" val="3007388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82EECF-53D1-48D1-B81D-05C5CDE42576}" type="datetime8">
              <a:rPr lang="fa-IR" smtClean="0"/>
              <a:t>22 نوامبر 23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5B7034E-28A9-4BBA-8951-AAA563896640}" type="slidenum">
              <a:rPr lang="fa-IR" smtClean="0"/>
              <a:t>‹#›</a:t>
            </a:fld>
            <a:endParaRPr lang="fa-IR"/>
          </a:p>
        </p:txBody>
      </p:sp>
    </p:spTree>
    <p:extLst>
      <p:ext uri="{BB962C8B-B14F-4D97-AF65-F5344CB8AC3E}">
        <p14:creationId xmlns:p14="http://schemas.microsoft.com/office/powerpoint/2010/main" val="154145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BAF1F67-2524-4E27-9E51-E444C2E91E93}" type="datetime8">
              <a:rPr lang="fa-IR" smtClean="0"/>
              <a:t>22 نوامبر 23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5B7034E-28A9-4BBA-8951-AAA563896640}" type="slidenum">
              <a:rPr lang="fa-IR" smtClean="0"/>
              <a:t>‹#›</a:t>
            </a:fld>
            <a:endParaRPr lang="fa-IR"/>
          </a:p>
        </p:txBody>
      </p:sp>
    </p:spTree>
    <p:extLst>
      <p:ext uri="{BB962C8B-B14F-4D97-AF65-F5344CB8AC3E}">
        <p14:creationId xmlns:p14="http://schemas.microsoft.com/office/powerpoint/2010/main" val="4028184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A990041-9826-4CE0-A71A-DDF33E1C8B02}" type="datetime8">
              <a:rPr lang="fa-IR" smtClean="0"/>
              <a:t>22 نوامبر 23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5B7034E-28A9-4BBA-8951-AAA563896640}" type="slidenum">
              <a:rPr lang="fa-IR" smtClean="0"/>
              <a:t>‹#›</a:t>
            </a:fld>
            <a:endParaRPr lang="fa-IR"/>
          </a:p>
        </p:txBody>
      </p:sp>
    </p:spTree>
    <p:extLst>
      <p:ext uri="{BB962C8B-B14F-4D97-AF65-F5344CB8AC3E}">
        <p14:creationId xmlns:p14="http://schemas.microsoft.com/office/powerpoint/2010/main" val="2195919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FF9DE5-8946-4828-B0A9-C132ECE70F4D}" type="datetime8">
              <a:rPr lang="fa-IR" smtClean="0"/>
              <a:t>22 نوامبر 23</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B7034E-28A9-4BBA-8951-AAA563896640}" type="slidenum">
              <a:rPr lang="fa-IR" smtClean="0"/>
              <a:t>‹#›</a:t>
            </a:fld>
            <a:endParaRPr lang="fa-IR"/>
          </a:p>
        </p:txBody>
      </p:sp>
    </p:spTree>
    <p:extLst>
      <p:ext uri="{BB962C8B-B14F-4D97-AF65-F5344CB8AC3E}">
        <p14:creationId xmlns:p14="http://schemas.microsoft.com/office/powerpoint/2010/main" val="770578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47893" y="1559169"/>
            <a:ext cx="3267307" cy="523220"/>
          </a:xfrm>
          <a:prstGeom prst="rect">
            <a:avLst/>
          </a:prstGeom>
          <a:noFill/>
        </p:spPr>
        <p:txBody>
          <a:bodyPr wrap="square" rtlCol="1">
            <a:spAutoFit/>
          </a:bodyPr>
          <a:lstStyle/>
          <a:p>
            <a:pPr algn="ctr"/>
            <a:r>
              <a:rPr lang="fa-IR" sz="2800" dirty="0" smtClean="0">
                <a:cs typeface="B Titr" panose="00000700000000000000" pitchFamily="2" charset="-78"/>
              </a:rPr>
              <a:t>بسم الله الرحمن الرحیم</a:t>
            </a:r>
            <a:endParaRPr lang="fa-IR" sz="2800" dirty="0">
              <a:cs typeface="B Titr" panose="00000700000000000000" pitchFamily="2" charset="-78"/>
            </a:endParaRPr>
          </a:p>
        </p:txBody>
      </p:sp>
      <p:sp>
        <p:nvSpPr>
          <p:cNvPr id="3" name="TextBox 2"/>
          <p:cNvSpPr txBox="1"/>
          <p:nvPr/>
        </p:nvSpPr>
        <p:spPr>
          <a:xfrm>
            <a:off x="345688" y="2427821"/>
            <a:ext cx="11307052" cy="1323439"/>
          </a:xfrm>
          <a:prstGeom prst="rect">
            <a:avLst/>
          </a:prstGeom>
          <a:noFill/>
        </p:spPr>
        <p:txBody>
          <a:bodyPr wrap="square" rtlCol="1">
            <a:spAutoFit/>
          </a:bodyPr>
          <a:lstStyle/>
          <a:p>
            <a:pPr algn="r" rtl="1">
              <a:lnSpc>
                <a:spcPct val="250000"/>
              </a:lnSpc>
            </a:pPr>
            <a:r>
              <a:rPr lang="fa-IR" sz="1600" b="1" dirty="0">
                <a:cs typeface="B Nazanin" panose="00000400000000000000" pitchFamily="2" charset="-78"/>
              </a:rPr>
              <a:t>رنگ زمینه، </a:t>
            </a:r>
            <a:r>
              <a:rPr lang="fa-IR" sz="1600" b="1" dirty="0" smtClean="0">
                <a:cs typeface="B Nazanin" panose="00000400000000000000" pitchFamily="2" charset="-78"/>
              </a:rPr>
              <a:t>رنگ قلم (فونت)، فرم و الگوی اسلایدها، </a:t>
            </a:r>
            <a:r>
              <a:rPr lang="fa-IR" sz="1600" b="1" dirty="0">
                <a:cs typeface="B Nazanin" panose="00000400000000000000" pitchFamily="2" charset="-78"/>
              </a:rPr>
              <a:t>مطابق سلیقه خودتان باشد</a:t>
            </a:r>
            <a:r>
              <a:rPr lang="fa-IR" sz="1600" b="1" dirty="0" smtClean="0">
                <a:cs typeface="B Nazanin" panose="00000400000000000000" pitchFamily="2" charset="-78"/>
              </a:rPr>
              <a:t>.</a:t>
            </a:r>
          </a:p>
          <a:p>
            <a:pPr algn="r" rtl="1">
              <a:lnSpc>
                <a:spcPct val="250000"/>
              </a:lnSpc>
            </a:pPr>
            <a:r>
              <a:rPr lang="fa-IR" sz="1600" b="1" dirty="0" smtClean="0">
                <a:cs typeface="B Nazanin" panose="00000400000000000000" pitchFamily="2" charset="-78"/>
              </a:rPr>
              <a:t>این الگو برای </a:t>
            </a:r>
            <a:r>
              <a:rPr lang="en-US" sz="1600" b="1" dirty="0" smtClean="0">
                <a:cs typeface="B Nazanin" panose="00000400000000000000" pitchFamily="2" charset="-78"/>
              </a:rPr>
              <a:t>power point</a:t>
            </a:r>
            <a:r>
              <a:rPr lang="fa-IR" sz="1600" b="1" dirty="0" smtClean="0">
                <a:cs typeface="B Nazanin" panose="00000400000000000000" pitchFamily="2" charset="-78"/>
              </a:rPr>
              <a:t> جلسه دفاع دانشجویان پزشکی عمومی است. البته راهنمای مفیدی برای جلسات دفاع دستیاران و کارشناسی ارشد نیز می‌باشد.</a:t>
            </a:r>
          </a:p>
        </p:txBody>
      </p:sp>
    </p:spTree>
    <p:extLst>
      <p:ext uri="{BB962C8B-B14F-4D97-AF65-F5344CB8AC3E}">
        <p14:creationId xmlns:p14="http://schemas.microsoft.com/office/powerpoint/2010/main" val="3173886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46032" y="354806"/>
            <a:ext cx="9425354" cy="1862048"/>
          </a:xfrm>
          <a:prstGeom prst="rect">
            <a:avLst/>
          </a:prstGeom>
          <a:noFill/>
        </p:spPr>
        <p:txBody>
          <a:bodyPr wrap="square" rtlCol="1">
            <a:spAutoFit/>
          </a:bodyPr>
          <a:lstStyle/>
          <a:p>
            <a:pPr algn="r" rtl="1">
              <a:lnSpc>
                <a:spcPct val="250000"/>
              </a:lnSpc>
            </a:pPr>
            <a:r>
              <a:rPr lang="fa-IR" dirty="0" smtClean="0">
                <a:solidFill>
                  <a:srgbClr val="CC00FF"/>
                </a:solidFill>
                <a:cs typeface="B Titr" panose="00000700000000000000" pitchFamily="2" charset="-78"/>
              </a:rPr>
              <a:t>روش اجرا</a:t>
            </a:r>
          </a:p>
          <a:p>
            <a:pPr algn="r" rtl="1">
              <a:lnSpc>
                <a:spcPct val="250000"/>
              </a:lnSpc>
            </a:pPr>
            <a:r>
              <a:rPr lang="fa-IR" sz="1400" dirty="0" smtClean="0">
                <a:cs typeface="B Titr" panose="00000700000000000000" pitchFamily="2" charset="-78"/>
              </a:rPr>
              <a:t>بطور کامل روش اجرای پایان نامه را بیان کنید.</a:t>
            </a:r>
          </a:p>
          <a:p>
            <a:pPr algn="r" rtl="1">
              <a:lnSpc>
                <a:spcPct val="250000"/>
              </a:lnSpc>
            </a:pPr>
            <a:r>
              <a:rPr lang="fa-IR" sz="1400" dirty="0" smtClean="0">
                <a:cs typeface="B Titr" panose="00000700000000000000" pitchFamily="2" charset="-78"/>
              </a:rPr>
              <a:t>ذکر جزئیات اهمیت دارد، بطوریکه اگر فرد دیگر تمایل داشت همین تحقیق را انجام دهد، دقیقا مطابق روش اجرای پایان‌نامه شما آن را انجام دهد.</a:t>
            </a:r>
            <a:endParaRPr lang="fa-IR" sz="1400" dirty="0">
              <a:cs typeface="B Titr" panose="00000700000000000000" pitchFamily="2" charset="-78"/>
            </a:endParaRPr>
          </a:p>
        </p:txBody>
      </p:sp>
      <p:sp>
        <p:nvSpPr>
          <p:cNvPr id="10" name="Slide Number Placeholder 6"/>
          <p:cNvSpPr>
            <a:spLocks noGrp="1"/>
          </p:cNvSpPr>
          <p:nvPr>
            <p:ph type="sldNum" sz="quarter" idx="12"/>
          </p:nvPr>
        </p:nvSpPr>
        <p:spPr>
          <a:xfrm>
            <a:off x="11162372" y="6131170"/>
            <a:ext cx="475712" cy="314081"/>
          </a:xfrm>
          <a:ln w="19050">
            <a:solidFill>
              <a:srgbClr val="0000FF"/>
            </a:solidFill>
          </a:ln>
        </p:spPr>
        <p:txBody>
          <a:bodyPr/>
          <a:lstStyle/>
          <a:p>
            <a:pPr algn="ctr"/>
            <a:fld id="{05B7034E-28A9-4BBA-8951-AAA563896640}" type="slidenum">
              <a:rPr lang="fa-IR" sz="2000" b="1" smtClean="0">
                <a:solidFill>
                  <a:srgbClr val="0033CC"/>
                </a:solidFill>
              </a:rPr>
              <a:pPr algn="ctr"/>
              <a:t>10</a:t>
            </a:fld>
            <a:endParaRPr lang="fa-IR" sz="2000" b="1" dirty="0">
              <a:solidFill>
                <a:srgbClr val="0033CC"/>
              </a:solidFill>
            </a:endParaRPr>
          </a:p>
        </p:txBody>
      </p:sp>
      <p:sp>
        <p:nvSpPr>
          <p:cNvPr id="12" name="TextBox 11"/>
          <p:cNvSpPr txBox="1"/>
          <p:nvPr/>
        </p:nvSpPr>
        <p:spPr>
          <a:xfrm>
            <a:off x="670691" y="2002952"/>
            <a:ext cx="10827169" cy="2308324"/>
          </a:xfrm>
          <a:prstGeom prst="rect">
            <a:avLst/>
          </a:prstGeom>
          <a:noFill/>
        </p:spPr>
        <p:txBody>
          <a:bodyPr wrap="square" rtlCol="1">
            <a:spAutoFit/>
          </a:bodyPr>
          <a:lstStyle/>
          <a:p>
            <a:pPr algn="r" rtl="1">
              <a:lnSpc>
                <a:spcPct val="300000"/>
              </a:lnSpc>
            </a:pPr>
            <a:r>
              <a:rPr lang="fa-IR" sz="1600" dirty="0" smtClean="0">
                <a:solidFill>
                  <a:srgbClr val="CC00FF"/>
                </a:solidFill>
                <a:cs typeface="B Titr" panose="00000700000000000000" pitchFamily="2" charset="-78"/>
              </a:rPr>
              <a:t>محل انجام پروژه: </a:t>
            </a:r>
            <a:r>
              <a:rPr lang="fa-IR" sz="1200" dirty="0" smtClean="0">
                <a:cs typeface="B Titr" panose="00000700000000000000" pitchFamily="2" charset="-78"/>
              </a:rPr>
              <a:t>برای مثال بیمارستان، مرکز بهداشتی درمانی، آزمایشگاه، مرکز تحقیقات، شهر و یا ....</a:t>
            </a:r>
          </a:p>
          <a:p>
            <a:pPr algn="r" rtl="1">
              <a:lnSpc>
                <a:spcPct val="300000"/>
              </a:lnSpc>
            </a:pPr>
            <a:r>
              <a:rPr lang="fa-IR" sz="1600" dirty="0" smtClean="0">
                <a:solidFill>
                  <a:srgbClr val="CC00FF"/>
                </a:solidFill>
                <a:cs typeface="B Titr" panose="00000700000000000000" pitchFamily="2" charset="-78"/>
              </a:rPr>
              <a:t>زمان </a:t>
            </a:r>
            <a:r>
              <a:rPr lang="fa-IR" sz="1600" dirty="0">
                <a:solidFill>
                  <a:srgbClr val="CC00FF"/>
                </a:solidFill>
                <a:cs typeface="B Titr" panose="00000700000000000000" pitchFamily="2" charset="-78"/>
              </a:rPr>
              <a:t>انجام </a:t>
            </a:r>
            <a:r>
              <a:rPr lang="fa-IR" sz="1600" dirty="0" smtClean="0">
                <a:solidFill>
                  <a:srgbClr val="CC00FF"/>
                </a:solidFill>
                <a:cs typeface="B Titr" panose="00000700000000000000" pitchFamily="2" charset="-78"/>
              </a:rPr>
              <a:t>روش اجرا: </a:t>
            </a:r>
            <a:r>
              <a:rPr lang="fa-IR" sz="1200" dirty="0">
                <a:cs typeface="B Titr" panose="00000700000000000000" pitchFamily="2" charset="-78"/>
              </a:rPr>
              <a:t>برای مثال </a:t>
            </a:r>
            <a:r>
              <a:rPr lang="fa-IR" sz="1600" dirty="0" smtClean="0">
                <a:cs typeface="B Titr" panose="00000700000000000000" pitchFamily="2" charset="-78"/>
              </a:rPr>
              <a:t>شروع مراحل اجرائی از تاریخ </a:t>
            </a:r>
            <a:r>
              <a:rPr lang="fa-IR" sz="1200" dirty="0" smtClean="0">
                <a:cs typeface="B Titr" panose="00000700000000000000" pitchFamily="2" charset="-78"/>
              </a:rPr>
              <a:t>..............</a:t>
            </a:r>
            <a:r>
              <a:rPr lang="fa-IR" sz="1600" dirty="0" smtClean="0">
                <a:cs typeface="B Titr" panose="00000700000000000000" pitchFamily="2" charset="-78"/>
              </a:rPr>
              <a:t> و خاتمه در تاریخ </a:t>
            </a:r>
            <a:r>
              <a:rPr lang="fa-IR" sz="1200" dirty="0" smtClean="0">
                <a:cs typeface="B Titr" panose="00000700000000000000" pitchFamily="2" charset="-78"/>
              </a:rPr>
              <a:t>...............</a:t>
            </a:r>
            <a:r>
              <a:rPr lang="fa-IR" sz="1600" dirty="0" smtClean="0">
                <a:cs typeface="B Titr" panose="00000700000000000000" pitchFamily="2" charset="-78"/>
              </a:rPr>
              <a:t> </a:t>
            </a:r>
            <a:r>
              <a:rPr lang="fa-IR" sz="1600" dirty="0" smtClean="0">
                <a:solidFill>
                  <a:srgbClr val="FF0000"/>
                </a:solidFill>
                <a:cs typeface="B Titr" panose="00000700000000000000" pitchFamily="2" charset="-78"/>
              </a:rPr>
              <a:t>(حتما تاریخ شروع و خاتمه مراحل </a:t>
            </a:r>
            <a:r>
              <a:rPr lang="fa-IR" sz="1600" dirty="0">
                <a:solidFill>
                  <a:srgbClr val="FF0000"/>
                </a:solidFill>
                <a:cs typeface="B Titr" panose="00000700000000000000" pitchFamily="2" charset="-78"/>
              </a:rPr>
              <a:t>اجرائی پایان‌نامه</a:t>
            </a:r>
            <a:r>
              <a:rPr lang="fa-IR" sz="1600" dirty="0" smtClean="0">
                <a:solidFill>
                  <a:srgbClr val="FF0000"/>
                </a:solidFill>
                <a:cs typeface="B Titr" panose="00000700000000000000" pitchFamily="2" charset="-78"/>
              </a:rPr>
              <a:t>) </a:t>
            </a:r>
            <a:r>
              <a:rPr lang="fa-IR" sz="1600" dirty="0" smtClean="0">
                <a:cs typeface="B Titr" panose="00000700000000000000" pitchFamily="2" charset="-78"/>
              </a:rPr>
              <a:t>نوشته شود. این تاریخ متفاوت از تاریخ تصویب پروپوزال است. </a:t>
            </a:r>
            <a:endParaRPr lang="fa-IR" sz="1600" dirty="0">
              <a:cs typeface="B Titr" panose="00000700000000000000" pitchFamily="2" charset="-78"/>
            </a:endParaRPr>
          </a:p>
        </p:txBody>
      </p:sp>
      <p:pic>
        <p:nvPicPr>
          <p:cNvPr id="13" name="Picture 12"/>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400000"/>
                    </a14:imgEffect>
                  </a14:imgLayer>
                </a14:imgProps>
              </a:ext>
            </a:extLst>
          </a:blip>
          <a:srcRect/>
          <a:stretch>
            <a:fillRect/>
          </a:stretch>
        </p:blipFill>
        <p:spPr bwMode="auto">
          <a:xfrm>
            <a:off x="173795" y="170351"/>
            <a:ext cx="412359" cy="368911"/>
          </a:xfrm>
          <a:prstGeom prst="rect">
            <a:avLst/>
          </a:prstGeom>
          <a:noFill/>
          <a:ln w="9525">
            <a:noFill/>
            <a:miter lim="800000"/>
            <a:headEnd/>
            <a:tailEnd/>
          </a:ln>
        </p:spPr>
      </p:pic>
      <p:sp>
        <p:nvSpPr>
          <p:cNvPr id="14" name="Pentagon 13"/>
          <p:cNvSpPr/>
          <p:nvPr/>
        </p:nvSpPr>
        <p:spPr>
          <a:xfrm>
            <a:off x="691662" y="6224223"/>
            <a:ext cx="1254370" cy="234463"/>
          </a:xfrm>
          <a:prstGeom prst="homePlate">
            <a:avLst/>
          </a:prstGeom>
          <a:solidFill>
            <a:srgbClr val="CDF2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dirty="0" smtClean="0">
                <a:solidFill>
                  <a:srgbClr val="0066FF"/>
                </a:solidFill>
                <a:cs typeface="B Titr" panose="00000700000000000000" pitchFamily="2" charset="-78"/>
              </a:rPr>
              <a:t>مقدمه</a:t>
            </a:r>
            <a:endParaRPr lang="fa-IR" sz="1200" dirty="0">
              <a:solidFill>
                <a:srgbClr val="0066FF"/>
              </a:solidFill>
              <a:cs typeface="B Titr" panose="00000700000000000000" pitchFamily="2" charset="-78"/>
            </a:endParaRPr>
          </a:p>
        </p:txBody>
      </p:sp>
      <p:sp>
        <p:nvSpPr>
          <p:cNvPr id="15" name="Pentagon 14"/>
          <p:cNvSpPr/>
          <p:nvPr/>
        </p:nvSpPr>
        <p:spPr>
          <a:xfrm>
            <a:off x="1992923" y="5978766"/>
            <a:ext cx="1617785" cy="504089"/>
          </a:xfrm>
          <a:prstGeom prst="homePlate">
            <a:avLst/>
          </a:prstGeom>
          <a:solidFill>
            <a:srgbClr val="2DC8FF"/>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rgbClr val="000099"/>
                </a:solidFill>
                <a:cs typeface="B Titr" panose="00000700000000000000" pitchFamily="2" charset="-78"/>
              </a:rPr>
              <a:t>مواد و روش‌ها</a:t>
            </a:r>
            <a:endParaRPr lang="fa-IR" b="1" dirty="0">
              <a:solidFill>
                <a:srgbClr val="000099"/>
              </a:solidFill>
              <a:cs typeface="B Titr" panose="00000700000000000000" pitchFamily="2" charset="-78"/>
            </a:endParaRPr>
          </a:p>
        </p:txBody>
      </p:sp>
      <p:sp>
        <p:nvSpPr>
          <p:cNvPr id="16" name="Pentagon 15"/>
          <p:cNvSpPr/>
          <p:nvPr/>
        </p:nvSpPr>
        <p:spPr>
          <a:xfrm>
            <a:off x="3610708" y="6213227"/>
            <a:ext cx="1617785"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نتایج</a:t>
            </a:r>
            <a:endParaRPr lang="fa-IR" sz="1400" b="1" dirty="0">
              <a:solidFill>
                <a:srgbClr val="0066FF"/>
              </a:solidFill>
              <a:cs typeface="B Titr" panose="00000700000000000000" pitchFamily="2" charset="-78"/>
            </a:endParaRPr>
          </a:p>
        </p:txBody>
      </p:sp>
      <p:sp>
        <p:nvSpPr>
          <p:cNvPr id="17" name="Pentagon 16"/>
          <p:cNvSpPr/>
          <p:nvPr/>
        </p:nvSpPr>
        <p:spPr>
          <a:xfrm>
            <a:off x="5275384" y="6213226"/>
            <a:ext cx="1617785"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بحث</a:t>
            </a:r>
            <a:endParaRPr lang="fa-IR" sz="1400" b="1" dirty="0">
              <a:solidFill>
                <a:srgbClr val="0066FF"/>
              </a:solidFill>
              <a:cs typeface="B Titr" panose="00000700000000000000" pitchFamily="2" charset="-78"/>
            </a:endParaRPr>
          </a:p>
        </p:txBody>
      </p:sp>
      <p:sp>
        <p:nvSpPr>
          <p:cNvPr id="18" name="Pentagon 17"/>
          <p:cNvSpPr/>
          <p:nvPr/>
        </p:nvSpPr>
        <p:spPr>
          <a:xfrm>
            <a:off x="6940060" y="6213226"/>
            <a:ext cx="1946033"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نتیجه‌گیری، پیشنهادات</a:t>
            </a:r>
            <a:endParaRPr lang="fa-IR" sz="1400" b="1" dirty="0">
              <a:solidFill>
                <a:srgbClr val="0066FF"/>
              </a:solidFill>
              <a:cs typeface="B Titr" panose="00000700000000000000" pitchFamily="2" charset="-78"/>
            </a:endParaRPr>
          </a:p>
        </p:txBody>
      </p:sp>
      <p:sp>
        <p:nvSpPr>
          <p:cNvPr id="11" name="TextBox 10"/>
          <p:cNvSpPr txBox="1"/>
          <p:nvPr/>
        </p:nvSpPr>
        <p:spPr>
          <a:xfrm>
            <a:off x="438589" y="3670166"/>
            <a:ext cx="2363226" cy="2031325"/>
          </a:xfrm>
          <a:prstGeom prst="rect">
            <a:avLst/>
          </a:prstGeom>
          <a:noFill/>
          <a:ln>
            <a:solidFill>
              <a:srgbClr val="000000"/>
            </a:solidFill>
          </a:ln>
        </p:spPr>
        <p:txBody>
          <a:bodyPr wrap="square" rtlCol="1">
            <a:spAutoFit/>
          </a:bodyPr>
          <a:lstStyle/>
          <a:p>
            <a:pPr algn="ctr"/>
            <a:endParaRPr lang="fa-IR" dirty="0" smtClean="0"/>
          </a:p>
          <a:p>
            <a:pPr algn="ctr"/>
            <a:endParaRPr lang="fa-IR" dirty="0"/>
          </a:p>
          <a:p>
            <a:pPr algn="ctr"/>
            <a:r>
              <a:rPr lang="fa-IR" dirty="0" smtClean="0"/>
              <a:t>محل عکس‌ها هنگام انجام پایان‌نامه که خودتان در عکس ها دیده شوید.</a:t>
            </a:r>
          </a:p>
          <a:p>
            <a:pPr algn="ctr"/>
            <a:endParaRPr lang="fa-IR" dirty="0"/>
          </a:p>
          <a:p>
            <a:pPr algn="ctr"/>
            <a:endParaRPr lang="fa-IR" dirty="0" smtClean="0"/>
          </a:p>
        </p:txBody>
      </p:sp>
      <p:sp>
        <p:nvSpPr>
          <p:cNvPr id="19" name="TextBox 18"/>
          <p:cNvSpPr txBox="1"/>
          <p:nvPr/>
        </p:nvSpPr>
        <p:spPr>
          <a:xfrm>
            <a:off x="3135182" y="3689842"/>
            <a:ext cx="2363226" cy="2031325"/>
          </a:xfrm>
          <a:prstGeom prst="rect">
            <a:avLst/>
          </a:prstGeom>
          <a:noFill/>
          <a:ln>
            <a:solidFill>
              <a:srgbClr val="000000"/>
            </a:solidFill>
          </a:ln>
        </p:spPr>
        <p:txBody>
          <a:bodyPr wrap="square" rtlCol="1">
            <a:spAutoFit/>
          </a:bodyPr>
          <a:lstStyle/>
          <a:p>
            <a:pPr algn="ctr"/>
            <a:endParaRPr lang="fa-IR" dirty="0" smtClean="0"/>
          </a:p>
          <a:p>
            <a:pPr algn="ctr"/>
            <a:endParaRPr lang="fa-IR" dirty="0"/>
          </a:p>
          <a:p>
            <a:pPr algn="ctr"/>
            <a:r>
              <a:rPr lang="fa-IR" dirty="0" smtClean="0"/>
              <a:t>محل عکس‌ها هنگام انجام پایان‌نامه که خودتان در عکس ها دیده شوید.</a:t>
            </a:r>
          </a:p>
          <a:p>
            <a:pPr algn="ctr"/>
            <a:endParaRPr lang="fa-IR" dirty="0"/>
          </a:p>
          <a:p>
            <a:pPr algn="ctr"/>
            <a:endParaRPr lang="fa-IR" dirty="0" smtClean="0"/>
          </a:p>
        </p:txBody>
      </p:sp>
    </p:spTree>
    <p:extLst>
      <p:ext uri="{BB962C8B-B14F-4D97-AF65-F5344CB8AC3E}">
        <p14:creationId xmlns:p14="http://schemas.microsoft.com/office/powerpoint/2010/main" val="26232239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2029" y="1230923"/>
            <a:ext cx="9614925" cy="1242648"/>
          </a:xfrm>
          <a:prstGeom prst="rect">
            <a:avLst/>
          </a:prstGeom>
          <a:noFill/>
        </p:spPr>
        <p:txBody>
          <a:bodyPr wrap="square" rtlCol="1">
            <a:spAutoFit/>
          </a:bodyPr>
          <a:lstStyle/>
          <a:p>
            <a:pPr algn="r" rtl="1">
              <a:lnSpc>
                <a:spcPct val="250000"/>
              </a:lnSpc>
            </a:pPr>
            <a:r>
              <a:rPr lang="fa-IR" dirty="0" smtClean="0">
                <a:solidFill>
                  <a:srgbClr val="CC00FF"/>
                </a:solidFill>
                <a:cs typeface="B Titr" panose="00000700000000000000" pitchFamily="2" charset="-78"/>
              </a:rPr>
              <a:t>روش تجزیه و تحلیل آماری</a:t>
            </a:r>
          </a:p>
          <a:p>
            <a:pPr algn="r" rtl="1">
              <a:lnSpc>
                <a:spcPct val="250000"/>
              </a:lnSpc>
            </a:pPr>
            <a:r>
              <a:rPr lang="fa-IR" sz="1400" dirty="0" smtClean="0">
                <a:cs typeface="B Titr" panose="00000700000000000000" pitchFamily="2" charset="-78"/>
              </a:rPr>
              <a:t>بیان جزئیات نیاز نیست، ولی شما باید خودتان به چگونگی تجزیه و تحلیل آماری پایان‌نامه تسلط کامل داشته باشید.</a:t>
            </a:r>
          </a:p>
        </p:txBody>
      </p:sp>
      <p:sp>
        <p:nvSpPr>
          <p:cNvPr id="9" name="Slide Number Placeholder 6"/>
          <p:cNvSpPr>
            <a:spLocks noGrp="1"/>
          </p:cNvSpPr>
          <p:nvPr>
            <p:ph type="sldNum" sz="quarter" idx="12"/>
          </p:nvPr>
        </p:nvSpPr>
        <p:spPr>
          <a:xfrm>
            <a:off x="11136924" y="6131170"/>
            <a:ext cx="501160" cy="314081"/>
          </a:xfrm>
          <a:ln w="19050">
            <a:solidFill>
              <a:srgbClr val="0000FF"/>
            </a:solidFill>
          </a:ln>
        </p:spPr>
        <p:txBody>
          <a:bodyPr/>
          <a:lstStyle/>
          <a:p>
            <a:pPr algn="ctr"/>
            <a:fld id="{05B7034E-28A9-4BBA-8951-AAA563896640}" type="slidenum">
              <a:rPr lang="fa-IR" sz="2000" b="1" smtClean="0">
                <a:solidFill>
                  <a:srgbClr val="0033CC"/>
                </a:solidFill>
              </a:rPr>
              <a:pPr algn="ctr"/>
              <a:t>11</a:t>
            </a:fld>
            <a:endParaRPr lang="fa-IR" sz="2000" b="1">
              <a:solidFill>
                <a:srgbClr val="0033CC"/>
              </a:solidFill>
            </a:endParaRPr>
          </a:p>
        </p:txBody>
      </p:sp>
      <p:pic>
        <p:nvPicPr>
          <p:cNvPr id="11" name="Picture 10"/>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400000"/>
                    </a14:imgEffect>
                  </a14:imgLayer>
                </a14:imgProps>
              </a:ext>
            </a:extLst>
          </a:blip>
          <a:srcRect/>
          <a:stretch>
            <a:fillRect/>
          </a:stretch>
        </p:blipFill>
        <p:spPr bwMode="auto">
          <a:xfrm>
            <a:off x="173795" y="170351"/>
            <a:ext cx="412359" cy="368911"/>
          </a:xfrm>
          <a:prstGeom prst="rect">
            <a:avLst/>
          </a:prstGeom>
          <a:noFill/>
          <a:ln w="9525">
            <a:noFill/>
            <a:miter lim="800000"/>
            <a:headEnd/>
            <a:tailEnd/>
          </a:ln>
        </p:spPr>
      </p:pic>
      <p:sp>
        <p:nvSpPr>
          <p:cNvPr id="12" name="Pentagon 11"/>
          <p:cNvSpPr/>
          <p:nvPr/>
        </p:nvSpPr>
        <p:spPr>
          <a:xfrm>
            <a:off x="691662" y="6224223"/>
            <a:ext cx="1254370" cy="234463"/>
          </a:xfrm>
          <a:prstGeom prst="homePlate">
            <a:avLst/>
          </a:prstGeom>
          <a:solidFill>
            <a:srgbClr val="CDF2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dirty="0" smtClean="0">
                <a:solidFill>
                  <a:srgbClr val="0066FF"/>
                </a:solidFill>
                <a:cs typeface="B Titr" panose="00000700000000000000" pitchFamily="2" charset="-78"/>
              </a:rPr>
              <a:t>مقدمه</a:t>
            </a:r>
            <a:endParaRPr lang="fa-IR" sz="1200" dirty="0">
              <a:solidFill>
                <a:srgbClr val="0066FF"/>
              </a:solidFill>
              <a:cs typeface="B Titr" panose="00000700000000000000" pitchFamily="2" charset="-78"/>
            </a:endParaRPr>
          </a:p>
        </p:txBody>
      </p:sp>
      <p:sp>
        <p:nvSpPr>
          <p:cNvPr id="13" name="Pentagon 12"/>
          <p:cNvSpPr/>
          <p:nvPr/>
        </p:nvSpPr>
        <p:spPr>
          <a:xfrm>
            <a:off x="1992923" y="5978766"/>
            <a:ext cx="1617785" cy="504089"/>
          </a:xfrm>
          <a:prstGeom prst="homePlate">
            <a:avLst/>
          </a:prstGeom>
          <a:solidFill>
            <a:srgbClr val="2DC8FF"/>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rgbClr val="000099"/>
                </a:solidFill>
                <a:cs typeface="B Titr" panose="00000700000000000000" pitchFamily="2" charset="-78"/>
              </a:rPr>
              <a:t>مواد و روش‌ها</a:t>
            </a:r>
            <a:endParaRPr lang="fa-IR" b="1" dirty="0">
              <a:solidFill>
                <a:srgbClr val="000099"/>
              </a:solidFill>
              <a:cs typeface="B Titr" panose="00000700000000000000" pitchFamily="2" charset="-78"/>
            </a:endParaRPr>
          </a:p>
        </p:txBody>
      </p:sp>
      <p:sp>
        <p:nvSpPr>
          <p:cNvPr id="14" name="Pentagon 13"/>
          <p:cNvSpPr/>
          <p:nvPr/>
        </p:nvSpPr>
        <p:spPr>
          <a:xfrm>
            <a:off x="3610708" y="6213227"/>
            <a:ext cx="1617785"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نتایج</a:t>
            </a:r>
            <a:endParaRPr lang="fa-IR" sz="1400" b="1" dirty="0">
              <a:solidFill>
                <a:srgbClr val="0066FF"/>
              </a:solidFill>
              <a:cs typeface="B Titr" panose="00000700000000000000" pitchFamily="2" charset="-78"/>
            </a:endParaRPr>
          </a:p>
        </p:txBody>
      </p:sp>
      <p:sp>
        <p:nvSpPr>
          <p:cNvPr id="15" name="Pentagon 14"/>
          <p:cNvSpPr/>
          <p:nvPr/>
        </p:nvSpPr>
        <p:spPr>
          <a:xfrm>
            <a:off x="5275384" y="6213226"/>
            <a:ext cx="1617785"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بحث</a:t>
            </a:r>
            <a:endParaRPr lang="fa-IR" sz="1400" b="1" dirty="0">
              <a:solidFill>
                <a:srgbClr val="0066FF"/>
              </a:solidFill>
              <a:cs typeface="B Titr" panose="00000700000000000000" pitchFamily="2" charset="-78"/>
            </a:endParaRPr>
          </a:p>
        </p:txBody>
      </p:sp>
      <p:sp>
        <p:nvSpPr>
          <p:cNvPr id="16" name="Pentagon 15"/>
          <p:cNvSpPr/>
          <p:nvPr/>
        </p:nvSpPr>
        <p:spPr>
          <a:xfrm>
            <a:off x="6940060" y="6213226"/>
            <a:ext cx="1946033"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نتیجه‌گیری، پیشنهادات</a:t>
            </a:r>
            <a:endParaRPr lang="fa-IR" sz="1400" b="1" dirty="0">
              <a:solidFill>
                <a:srgbClr val="0066FF"/>
              </a:solidFill>
              <a:cs typeface="B Titr" panose="00000700000000000000" pitchFamily="2" charset="-78"/>
            </a:endParaRPr>
          </a:p>
        </p:txBody>
      </p:sp>
    </p:spTree>
    <p:extLst>
      <p:ext uri="{BB962C8B-B14F-4D97-AF65-F5344CB8AC3E}">
        <p14:creationId xmlns:p14="http://schemas.microsoft.com/office/powerpoint/2010/main" val="28936486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57238" y="1561170"/>
            <a:ext cx="5965903" cy="1384995"/>
          </a:xfrm>
          <a:prstGeom prst="rect">
            <a:avLst/>
          </a:prstGeom>
          <a:noFill/>
        </p:spPr>
        <p:txBody>
          <a:bodyPr wrap="square" rtlCol="1">
            <a:spAutoFit/>
          </a:bodyPr>
          <a:lstStyle/>
          <a:p>
            <a:pPr algn="r" rtl="1"/>
            <a:r>
              <a:rPr lang="fa-IR" sz="4000" dirty="0" smtClean="0">
                <a:solidFill>
                  <a:srgbClr val="CC00FF"/>
                </a:solidFill>
                <a:cs typeface="B Titr" panose="00000700000000000000" pitchFamily="2" charset="-78"/>
              </a:rPr>
              <a:t>نتایج</a:t>
            </a:r>
          </a:p>
          <a:p>
            <a:pPr algn="l"/>
            <a:r>
              <a:rPr lang="en-US" sz="4400" b="1" dirty="0" smtClean="0">
                <a:solidFill>
                  <a:srgbClr val="CC00FF"/>
                </a:solidFill>
              </a:rPr>
              <a:t>Results </a:t>
            </a:r>
            <a:endParaRPr lang="fa-IR" sz="3200" b="1" dirty="0">
              <a:solidFill>
                <a:srgbClr val="CC00FF"/>
              </a:solidFill>
            </a:endParaRPr>
          </a:p>
        </p:txBody>
      </p:sp>
      <p:sp>
        <p:nvSpPr>
          <p:cNvPr id="4" name="Rectangle 3"/>
          <p:cNvSpPr/>
          <p:nvPr/>
        </p:nvSpPr>
        <p:spPr>
          <a:xfrm>
            <a:off x="167269" y="2564517"/>
            <a:ext cx="11641872" cy="4201150"/>
          </a:xfrm>
          <a:prstGeom prst="rect">
            <a:avLst/>
          </a:prstGeom>
        </p:spPr>
        <p:txBody>
          <a:bodyPr wrap="square">
            <a:spAutoFit/>
          </a:bodyPr>
          <a:lstStyle/>
          <a:p>
            <a:pPr algn="r" rtl="1">
              <a:lnSpc>
                <a:spcPct val="150000"/>
              </a:lnSpc>
            </a:pPr>
            <a:r>
              <a:rPr lang="fa-IR" dirty="0" smtClean="0">
                <a:cs typeface="B Nazanin" panose="00000400000000000000" pitchFamily="2" charset="-78"/>
              </a:rPr>
              <a:t>حدود 8 </a:t>
            </a:r>
            <a:r>
              <a:rPr lang="fa-IR" dirty="0">
                <a:cs typeface="B Nazanin" panose="00000400000000000000" pitchFamily="2" charset="-78"/>
              </a:rPr>
              <a:t>دقیقه به نتایج اختصاص دهید. حداکثر </a:t>
            </a:r>
            <a:r>
              <a:rPr lang="fa-IR" dirty="0" smtClean="0">
                <a:cs typeface="B Nazanin" panose="00000400000000000000" pitchFamily="2" charset="-78"/>
              </a:rPr>
              <a:t>در 7 </a:t>
            </a:r>
            <a:r>
              <a:rPr lang="fa-IR" dirty="0">
                <a:cs typeface="B Nazanin" panose="00000400000000000000" pitchFamily="2" charset="-78"/>
              </a:rPr>
              <a:t>اسلاید </a:t>
            </a:r>
          </a:p>
          <a:p>
            <a:pPr algn="r" rtl="1">
              <a:lnSpc>
                <a:spcPct val="150000"/>
              </a:lnSpc>
            </a:pPr>
            <a:r>
              <a:rPr lang="fa-IR" b="1" dirty="0">
                <a:solidFill>
                  <a:srgbClr val="FF0000"/>
                </a:solidFill>
                <a:cs typeface="B Nazanin" panose="00000400000000000000" pitchFamily="2" charset="-78"/>
              </a:rPr>
              <a:t>نتایج را از </a:t>
            </a:r>
            <a:r>
              <a:rPr lang="fa-IR" b="1" dirty="0" smtClean="0">
                <a:solidFill>
                  <a:srgbClr val="FF0000"/>
                </a:solidFill>
                <a:cs typeface="B Nazanin" panose="00000400000000000000" pitchFamily="2" charset="-78"/>
              </a:rPr>
              <a:t>پایان‌نامه </a:t>
            </a:r>
            <a:r>
              <a:rPr lang="en-US" sz="2000" b="1" dirty="0">
                <a:solidFill>
                  <a:srgbClr val="FF0000"/>
                </a:solidFill>
                <a:cs typeface="B Nazanin" panose="00000400000000000000" pitchFamily="2" charset="-78"/>
              </a:rPr>
              <a:t>copy &amp; paste</a:t>
            </a:r>
            <a:r>
              <a:rPr lang="fa-IR" sz="2000" b="1" dirty="0">
                <a:solidFill>
                  <a:srgbClr val="FF0000"/>
                </a:solidFill>
                <a:cs typeface="B Nazanin" panose="00000400000000000000" pitchFamily="2" charset="-78"/>
              </a:rPr>
              <a:t> </a:t>
            </a:r>
            <a:r>
              <a:rPr lang="fa-IR" b="1" dirty="0">
                <a:solidFill>
                  <a:srgbClr val="FF0000"/>
                </a:solidFill>
                <a:cs typeface="B Nazanin" panose="00000400000000000000" pitchFamily="2" charset="-78"/>
              </a:rPr>
              <a:t>نکنید.</a:t>
            </a:r>
          </a:p>
          <a:p>
            <a:pPr algn="r" rtl="1">
              <a:lnSpc>
                <a:spcPct val="150000"/>
              </a:lnSpc>
            </a:pPr>
            <a:r>
              <a:rPr lang="fa-IR" dirty="0">
                <a:cs typeface="B Nazanin" panose="00000400000000000000" pitchFamily="2" charset="-78"/>
              </a:rPr>
              <a:t>جداول پایان‌نامه اغلب بزرگ و دارای اعداد متعدد </a:t>
            </a:r>
            <a:r>
              <a:rPr lang="fa-IR" dirty="0" smtClean="0">
                <a:cs typeface="B Nazanin" panose="00000400000000000000" pitchFamily="2" charset="-78"/>
              </a:rPr>
              <a:t>است. اعداد </a:t>
            </a:r>
            <a:r>
              <a:rPr lang="fa-IR" dirty="0">
                <a:cs typeface="B Nazanin" panose="00000400000000000000" pitchFamily="2" charset="-78"/>
              </a:rPr>
              <a:t>جداول پایان‌نامه در اسلایدها بخوبی دیده نمی‌شوند.</a:t>
            </a:r>
          </a:p>
          <a:p>
            <a:pPr algn="r" rtl="1">
              <a:lnSpc>
                <a:spcPct val="150000"/>
              </a:lnSpc>
            </a:pPr>
            <a:r>
              <a:rPr lang="fa-IR" dirty="0">
                <a:cs typeface="B Nazanin" panose="00000400000000000000" pitchFamily="2" charset="-78"/>
              </a:rPr>
              <a:t>حتما </a:t>
            </a:r>
            <a:r>
              <a:rPr lang="fa-IR" sz="1600" b="1" dirty="0">
                <a:solidFill>
                  <a:srgbClr val="FF0000"/>
                </a:solidFill>
                <a:cs typeface="B Nazanin" panose="00000400000000000000" pitchFamily="2" charset="-78"/>
              </a:rPr>
              <a:t>در ارائه نتایج از </a:t>
            </a:r>
            <a:r>
              <a:rPr lang="fa-IR" sz="1600" b="1" dirty="0" smtClean="0">
                <a:solidFill>
                  <a:srgbClr val="FF0000"/>
                </a:solidFill>
                <a:cs typeface="B Nazanin" panose="00000400000000000000" pitchFamily="2" charset="-78"/>
              </a:rPr>
              <a:t>نمودار و عکس </a:t>
            </a:r>
            <a:r>
              <a:rPr lang="fa-IR" sz="1600" b="1" dirty="0">
                <a:solidFill>
                  <a:srgbClr val="FF0000"/>
                </a:solidFill>
                <a:cs typeface="B Nazanin" panose="00000400000000000000" pitchFamily="2" charset="-78"/>
              </a:rPr>
              <a:t>استفاده کنید</a:t>
            </a:r>
            <a:r>
              <a:rPr lang="fa-IR" dirty="0">
                <a:cs typeface="B Nazanin" panose="00000400000000000000" pitchFamily="2" charset="-78"/>
              </a:rPr>
              <a:t>، حتی اگر در پایان‌نامه نمودار ندارید، برای آنها نمودار بکشید، مهمترین نتایج خود را در قالب نمودار بیاورید.</a:t>
            </a:r>
          </a:p>
          <a:p>
            <a:pPr algn="r" rtl="1">
              <a:lnSpc>
                <a:spcPct val="150000"/>
              </a:lnSpc>
            </a:pPr>
            <a:r>
              <a:rPr lang="fa-IR" dirty="0">
                <a:cs typeface="B Nazanin" panose="00000400000000000000" pitchFamily="2" charset="-78"/>
              </a:rPr>
              <a:t>نمودارها </a:t>
            </a:r>
            <a:r>
              <a:rPr lang="fa-IR" dirty="0" smtClean="0">
                <a:cs typeface="B Nazanin" panose="00000400000000000000" pitchFamily="2" charset="-78"/>
              </a:rPr>
              <a:t>برای ارائه علمی در زمان کوتاه بسیار </a:t>
            </a:r>
            <a:r>
              <a:rPr lang="fa-IR" dirty="0">
                <a:cs typeface="B Nazanin" panose="00000400000000000000" pitchFamily="2" charset="-78"/>
              </a:rPr>
              <a:t>مفهوم‌تر هستند و خیلی خلاصه می توانید نتایج خود را روی آنها بیان کنید.</a:t>
            </a:r>
          </a:p>
          <a:p>
            <a:pPr algn="r" rtl="1">
              <a:lnSpc>
                <a:spcPct val="150000"/>
              </a:lnSpc>
            </a:pPr>
            <a:r>
              <a:rPr lang="fa-IR" dirty="0">
                <a:cs typeface="B Nazanin" panose="00000400000000000000" pitchFamily="2" charset="-78"/>
              </a:rPr>
              <a:t>اگر ضرورت داشت از جداول استفاده کنید باید نتایج خود را در چند جدول بیاورید و روی اعدادی که مهم </a:t>
            </a:r>
            <a:r>
              <a:rPr lang="fa-IR" dirty="0" smtClean="0">
                <a:cs typeface="B Nazanin" panose="00000400000000000000" pitchFamily="2" charset="-78"/>
              </a:rPr>
              <a:t>هستند، </a:t>
            </a:r>
            <a:r>
              <a:rPr lang="fa-IR" dirty="0">
                <a:cs typeface="B Nazanin" panose="00000400000000000000" pitchFamily="2" charset="-78"/>
              </a:rPr>
              <a:t>نشانه قرار داده و آنها را توضیح دهید.</a:t>
            </a:r>
          </a:p>
          <a:p>
            <a:pPr algn="r" rtl="1">
              <a:lnSpc>
                <a:spcPct val="150000"/>
              </a:lnSpc>
            </a:pPr>
            <a:r>
              <a:rPr lang="fa-IR" sz="1400" b="1" dirty="0">
                <a:cs typeface="B Nazanin" panose="00000400000000000000" pitchFamily="2" charset="-78"/>
              </a:rPr>
              <a:t>اگر نتایج شما متعدد </a:t>
            </a:r>
            <a:r>
              <a:rPr lang="fa-IR" sz="1400" b="1" dirty="0" smtClean="0">
                <a:cs typeface="B Nazanin" panose="00000400000000000000" pitchFamily="2" charset="-78"/>
              </a:rPr>
              <a:t>است و زمان کافی ندارید، </a:t>
            </a:r>
            <a:r>
              <a:rPr lang="fa-IR" sz="1400" b="1" dirty="0">
                <a:cs typeface="B Nazanin" panose="00000400000000000000" pitchFamily="2" charset="-78"/>
              </a:rPr>
              <a:t>مثلا از یک </a:t>
            </a:r>
            <a:r>
              <a:rPr lang="fa-IR" sz="1400" b="1" dirty="0" smtClean="0">
                <a:cs typeface="B Nazanin" panose="00000400000000000000" pitchFamily="2" charset="-78"/>
              </a:rPr>
              <a:t>پرسشنامه نتایج متعدد </a:t>
            </a:r>
            <a:r>
              <a:rPr lang="fa-IR" sz="1400" b="1" dirty="0">
                <a:cs typeface="B Nazanin" panose="00000400000000000000" pitchFamily="2" charset="-78"/>
              </a:rPr>
              <a:t>استخراج شده است فقط به نتایج مهم که در راستای اهداف پایان‌نامه شما است اشاره کنید. </a:t>
            </a:r>
            <a:endParaRPr lang="fa-IR" sz="1400" b="1" dirty="0" smtClean="0">
              <a:cs typeface="B Nazanin" panose="00000400000000000000" pitchFamily="2" charset="-78"/>
            </a:endParaRPr>
          </a:p>
          <a:p>
            <a:pPr algn="r" rtl="1">
              <a:lnSpc>
                <a:spcPct val="150000"/>
              </a:lnSpc>
            </a:pPr>
            <a:r>
              <a:rPr lang="fa-IR" dirty="0">
                <a:cs typeface="B Nazanin" panose="00000400000000000000" pitchFamily="2" charset="-78"/>
              </a:rPr>
              <a:t>درصورتیکه به هر دلیل نتایج شما بیش از </a:t>
            </a:r>
            <a:r>
              <a:rPr lang="fa-IR" dirty="0" smtClean="0">
                <a:cs typeface="B Nazanin" panose="00000400000000000000" pitchFamily="2" charset="-78"/>
              </a:rPr>
              <a:t>6 اسلاید و یا زمان بیشتری </a:t>
            </a:r>
            <a:r>
              <a:rPr lang="fa-IR" dirty="0">
                <a:cs typeface="B Nazanin" panose="00000400000000000000" pitchFamily="2" charset="-78"/>
              </a:rPr>
              <a:t>نیاز دارد، باید </a:t>
            </a:r>
            <a:r>
              <a:rPr lang="fa-IR" dirty="0" smtClean="0">
                <a:cs typeface="B Nazanin" panose="00000400000000000000" pitchFamily="2" charset="-78"/>
              </a:rPr>
              <a:t>آنها را ادغام و یا از نمودارها که بسیار گویاتر از جداول هستند و چندین جدول را در یک نمودار می‌توان ادغام نمود، استفاده کنید. در نتایج </a:t>
            </a:r>
            <a:r>
              <a:rPr lang="en-US" dirty="0" smtClean="0">
                <a:cs typeface="B Nazanin" panose="00000400000000000000" pitchFamily="2" charset="-78"/>
              </a:rPr>
              <a:t>P-value</a:t>
            </a:r>
            <a:r>
              <a:rPr lang="fa-IR" dirty="0" smtClean="0">
                <a:cs typeface="B Nazanin" panose="00000400000000000000" pitchFamily="2" charset="-78"/>
              </a:rPr>
              <a:t> و سطح معنی‌دار بودن و </a:t>
            </a:r>
            <a:r>
              <a:rPr lang="en-US" dirty="0" smtClean="0">
                <a:cs typeface="B Nazanin" panose="00000400000000000000" pitchFamily="2" charset="-78"/>
              </a:rPr>
              <a:t>scale bar</a:t>
            </a:r>
            <a:r>
              <a:rPr lang="fa-IR" dirty="0" smtClean="0">
                <a:cs typeface="B Nazanin" panose="00000400000000000000" pitchFamily="2" charset="-78"/>
              </a:rPr>
              <a:t> (نوار مقایسه) را مشخص کنید.</a:t>
            </a:r>
          </a:p>
          <a:p>
            <a:pPr algn="r" rtl="1">
              <a:lnSpc>
                <a:spcPct val="150000"/>
              </a:lnSpc>
            </a:pPr>
            <a:r>
              <a:rPr lang="fa-IR" dirty="0" smtClean="0">
                <a:cs typeface="B Nazanin" panose="00000400000000000000" pitchFamily="2" charset="-78"/>
              </a:rPr>
              <a:t>الزامی نیست که همواره نتایج معنی دار باشند، شما نتایج تحقیق خود را صادقانه بیان نمائید.</a:t>
            </a:r>
            <a:endParaRPr lang="fa-IR" dirty="0">
              <a:cs typeface="B Nazanin" panose="00000400000000000000" pitchFamily="2" charset="-78"/>
            </a:endParaRPr>
          </a:p>
        </p:txBody>
      </p:sp>
    </p:spTree>
    <p:extLst>
      <p:ext uri="{BB962C8B-B14F-4D97-AF65-F5344CB8AC3E}">
        <p14:creationId xmlns:p14="http://schemas.microsoft.com/office/powerpoint/2010/main" val="14122634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40060" y="1230923"/>
            <a:ext cx="3856894" cy="369332"/>
          </a:xfrm>
          <a:prstGeom prst="rect">
            <a:avLst/>
          </a:prstGeom>
          <a:noFill/>
        </p:spPr>
        <p:txBody>
          <a:bodyPr wrap="square" rtlCol="1">
            <a:spAutoFit/>
          </a:bodyPr>
          <a:lstStyle/>
          <a:p>
            <a:pPr algn="r" rtl="1"/>
            <a:r>
              <a:rPr lang="fa-IR" dirty="0" smtClean="0">
                <a:solidFill>
                  <a:srgbClr val="CC00FF"/>
                </a:solidFill>
                <a:cs typeface="B Titr" panose="00000700000000000000" pitchFamily="2" charset="-78"/>
              </a:rPr>
              <a:t>نتایج</a:t>
            </a:r>
            <a:endParaRPr lang="fa-IR" dirty="0">
              <a:solidFill>
                <a:srgbClr val="CC00FF"/>
              </a:solidFill>
              <a:cs typeface="B Titr" panose="00000700000000000000" pitchFamily="2" charset="-78"/>
            </a:endParaRPr>
          </a:p>
        </p:txBody>
      </p:sp>
      <p:sp>
        <p:nvSpPr>
          <p:cNvPr id="8" name="TextBox 7"/>
          <p:cNvSpPr txBox="1"/>
          <p:nvPr/>
        </p:nvSpPr>
        <p:spPr>
          <a:xfrm>
            <a:off x="854019" y="1825621"/>
            <a:ext cx="10623159" cy="2631490"/>
          </a:xfrm>
          <a:prstGeom prst="rect">
            <a:avLst/>
          </a:prstGeom>
          <a:noFill/>
        </p:spPr>
        <p:txBody>
          <a:bodyPr wrap="square" rtlCol="1">
            <a:spAutoFit/>
          </a:bodyPr>
          <a:lstStyle/>
          <a:p>
            <a:pPr algn="r">
              <a:lnSpc>
                <a:spcPct val="250000"/>
              </a:lnSpc>
            </a:pPr>
            <a:r>
              <a:rPr lang="fa-IR" dirty="0" smtClean="0">
                <a:cs typeface="B Titr" panose="00000700000000000000" pitchFamily="2" charset="-78"/>
              </a:rPr>
              <a:t>ترجیحا در قالب نمودار</a:t>
            </a:r>
          </a:p>
          <a:p>
            <a:pPr algn="r">
              <a:lnSpc>
                <a:spcPct val="250000"/>
              </a:lnSpc>
            </a:pPr>
            <a:r>
              <a:rPr lang="fa-IR" b="1" dirty="0" smtClean="0">
                <a:cs typeface="B Nazanin" panose="00000400000000000000" pitchFamily="2" charset="-78"/>
              </a:rPr>
              <a:t>برای ارائه در زمان کوتاه نمودارها بسیار مفهوم‌تر هستند. </a:t>
            </a:r>
          </a:p>
          <a:p>
            <a:pPr algn="r" rtl="1">
              <a:lnSpc>
                <a:spcPct val="250000"/>
              </a:lnSpc>
            </a:pPr>
            <a:r>
              <a:rPr lang="fa-IR" sz="1400" dirty="0" smtClean="0">
                <a:cs typeface="B Titr" panose="00000700000000000000" pitchFamily="2" charset="-78"/>
              </a:rPr>
              <a:t> </a:t>
            </a:r>
            <a:r>
              <a:rPr lang="fa-IR" sz="1400" b="1" dirty="0" smtClean="0">
                <a:cs typeface="B Nazanin" panose="00000400000000000000" pitchFamily="2" charset="-78"/>
              </a:rPr>
              <a:t>درصورتیکه به هر دلیل از جدول استفاده می‌کنید. آنها را از پایان‌نامه </a:t>
            </a:r>
            <a:r>
              <a:rPr lang="en-US" sz="1600" b="1" dirty="0">
                <a:cs typeface="B Nazanin" panose="00000400000000000000" pitchFamily="2" charset="-78"/>
              </a:rPr>
              <a:t>copy &amp; paste</a:t>
            </a:r>
            <a:r>
              <a:rPr lang="fa-IR" sz="1600" b="1" dirty="0">
                <a:cs typeface="B Nazanin" panose="00000400000000000000" pitchFamily="2" charset="-78"/>
              </a:rPr>
              <a:t> </a:t>
            </a:r>
            <a:r>
              <a:rPr lang="fa-IR" sz="1400" b="1" dirty="0">
                <a:cs typeface="B Nazanin" panose="00000400000000000000" pitchFamily="2" charset="-78"/>
              </a:rPr>
              <a:t>نکنید</a:t>
            </a:r>
            <a:r>
              <a:rPr lang="fa-IR" sz="1400" b="1" dirty="0" smtClean="0">
                <a:cs typeface="B Nazanin" panose="00000400000000000000" pitchFamily="2" charset="-78"/>
              </a:rPr>
              <a:t>. </a:t>
            </a:r>
          </a:p>
          <a:p>
            <a:pPr algn="r" rtl="1">
              <a:lnSpc>
                <a:spcPct val="250000"/>
              </a:lnSpc>
            </a:pPr>
            <a:r>
              <a:rPr lang="fa-IR" sz="1400" b="1" dirty="0" smtClean="0">
                <a:cs typeface="B Nazanin" panose="00000400000000000000" pitchFamily="2" charset="-78"/>
              </a:rPr>
              <a:t>جداول را مجددا بکشید و مطمئن باشید اعداد بخوبی دیده می‌شوند.</a:t>
            </a:r>
            <a:endParaRPr lang="fa-IR" sz="1400" b="1" dirty="0">
              <a:cs typeface="B Nazanin" panose="00000400000000000000" pitchFamily="2" charset="-78"/>
            </a:endParaRPr>
          </a:p>
        </p:txBody>
      </p:sp>
      <p:sp>
        <p:nvSpPr>
          <p:cNvPr id="10" name="Slide Number Placeholder 6"/>
          <p:cNvSpPr>
            <a:spLocks noGrp="1"/>
          </p:cNvSpPr>
          <p:nvPr>
            <p:ph type="sldNum" sz="quarter" idx="12"/>
          </p:nvPr>
        </p:nvSpPr>
        <p:spPr>
          <a:xfrm>
            <a:off x="11117766" y="6110868"/>
            <a:ext cx="520317" cy="334383"/>
          </a:xfrm>
          <a:ln w="19050">
            <a:solidFill>
              <a:srgbClr val="0000FF"/>
            </a:solidFill>
          </a:ln>
        </p:spPr>
        <p:txBody>
          <a:bodyPr/>
          <a:lstStyle/>
          <a:p>
            <a:pPr algn="ctr"/>
            <a:fld id="{05B7034E-28A9-4BBA-8951-AAA563896640}" type="slidenum">
              <a:rPr lang="fa-IR" sz="2000" b="1" smtClean="0">
                <a:solidFill>
                  <a:srgbClr val="0033CC"/>
                </a:solidFill>
              </a:rPr>
              <a:pPr algn="ctr"/>
              <a:t>13</a:t>
            </a:fld>
            <a:endParaRPr lang="fa-IR" sz="2000" b="1">
              <a:solidFill>
                <a:srgbClr val="0033CC"/>
              </a:solidFill>
            </a:endParaRPr>
          </a:p>
        </p:txBody>
      </p:sp>
      <p:pic>
        <p:nvPicPr>
          <p:cNvPr id="12" name="Picture 11"/>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400000"/>
                    </a14:imgEffect>
                  </a14:imgLayer>
                </a14:imgProps>
              </a:ext>
            </a:extLst>
          </a:blip>
          <a:srcRect/>
          <a:stretch>
            <a:fillRect/>
          </a:stretch>
        </p:blipFill>
        <p:spPr bwMode="auto">
          <a:xfrm>
            <a:off x="173795" y="170351"/>
            <a:ext cx="412359" cy="368911"/>
          </a:xfrm>
          <a:prstGeom prst="rect">
            <a:avLst/>
          </a:prstGeom>
          <a:noFill/>
          <a:ln w="9525">
            <a:noFill/>
            <a:miter lim="800000"/>
            <a:headEnd/>
            <a:tailEnd/>
          </a:ln>
        </p:spPr>
      </p:pic>
      <p:sp>
        <p:nvSpPr>
          <p:cNvPr id="13" name="Pentagon 12"/>
          <p:cNvSpPr/>
          <p:nvPr/>
        </p:nvSpPr>
        <p:spPr>
          <a:xfrm>
            <a:off x="691662" y="6213072"/>
            <a:ext cx="1254370" cy="234463"/>
          </a:xfrm>
          <a:prstGeom prst="homePlate">
            <a:avLst/>
          </a:prstGeom>
          <a:solidFill>
            <a:srgbClr val="CDF2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dirty="0" smtClean="0">
                <a:solidFill>
                  <a:srgbClr val="0066FF"/>
                </a:solidFill>
                <a:cs typeface="B Titr" panose="00000700000000000000" pitchFamily="2" charset="-78"/>
              </a:rPr>
              <a:t>مقدمه</a:t>
            </a:r>
            <a:endParaRPr lang="fa-IR" sz="1200" dirty="0">
              <a:solidFill>
                <a:srgbClr val="0066FF"/>
              </a:solidFill>
              <a:cs typeface="B Titr" panose="00000700000000000000" pitchFamily="2" charset="-78"/>
            </a:endParaRPr>
          </a:p>
        </p:txBody>
      </p:sp>
      <p:sp>
        <p:nvSpPr>
          <p:cNvPr id="14" name="Pentagon 13"/>
          <p:cNvSpPr/>
          <p:nvPr/>
        </p:nvSpPr>
        <p:spPr>
          <a:xfrm>
            <a:off x="1969477" y="6195488"/>
            <a:ext cx="1617785" cy="269629"/>
          </a:xfrm>
          <a:prstGeom prst="homePlate">
            <a:avLst/>
          </a:prstGeom>
          <a:solidFill>
            <a:srgbClr val="B9EDFF"/>
          </a:solidFill>
          <a:ln w="19050">
            <a:solidFill>
              <a:srgbClr val="2DC8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مواد و روش‌ها</a:t>
            </a:r>
            <a:endParaRPr lang="fa-IR" sz="1400" b="1" dirty="0">
              <a:solidFill>
                <a:srgbClr val="0066FF"/>
              </a:solidFill>
              <a:cs typeface="B Titr" panose="00000700000000000000" pitchFamily="2" charset="-78"/>
            </a:endParaRPr>
          </a:p>
        </p:txBody>
      </p:sp>
      <p:sp>
        <p:nvSpPr>
          <p:cNvPr id="15" name="Pentagon 14"/>
          <p:cNvSpPr/>
          <p:nvPr/>
        </p:nvSpPr>
        <p:spPr>
          <a:xfrm>
            <a:off x="3610708" y="5978766"/>
            <a:ext cx="1617785" cy="504087"/>
          </a:xfrm>
          <a:prstGeom prst="homePlate">
            <a:avLst/>
          </a:prstGeom>
          <a:solidFill>
            <a:srgbClr val="2DC8FF"/>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000099"/>
                </a:solidFill>
                <a:cs typeface="B Titr" panose="00000700000000000000" pitchFamily="2" charset="-78"/>
              </a:rPr>
              <a:t>نتایج</a:t>
            </a:r>
            <a:endParaRPr lang="fa-IR" sz="2000" b="1" dirty="0">
              <a:solidFill>
                <a:srgbClr val="000099"/>
              </a:solidFill>
              <a:cs typeface="B Titr" panose="00000700000000000000" pitchFamily="2" charset="-78"/>
            </a:endParaRPr>
          </a:p>
        </p:txBody>
      </p:sp>
      <p:sp>
        <p:nvSpPr>
          <p:cNvPr id="16" name="Pentagon 15"/>
          <p:cNvSpPr/>
          <p:nvPr/>
        </p:nvSpPr>
        <p:spPr>
          <a:xfrm>
            <a:off x="5275384" y="6213226"/>
            <a:ext cx="1617785"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بحث</a:t>
            </a:r>
            <a:endParaRPr lang="fa-IR" sz="1400" b="1" dirty="0">
              <a:solidFill>
                <a:srgbClr val="0066FF"/>
              </a:solidFill>
              <a:cs typeface="B Titr" panose="00000700000000000000" pitchFamily="2" charset="-78"/>
            </a:endParaRPr>
          </a:p>
        </p:txBody>
      </p:sp>
      <p:sp>
        <p:nvSpPr>
          <p:cNvPr id="17" name="Pentagon 16"/>
          <p:cNvSpPr/>
          <p:nvPr/>
        </p:nvSpPr>
        <p:spPr>
          <a:xfrm>
            <a:off x="6940060" y="6213226"/>
            <a:ext cx="1946033"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نتیجه‌گیری، پیشنهادات</a:t>
            </a:r>
            <a:endParaRPr lang="fa-IR" sz="1400" b="1" dirty="0">
              <a:solidFill>
                <a:srgbClr val="0066FF"/>
              </a:solidFill>
              <a:cs typeface="B Titr" panose="00000700000000000000" pitchFamily="2" charset="-78"/>
            </a:endParaRPr>
          </a:p>
        </p:txBody>
      </p:sp>
    </p:spTree>
    <p:extLst>
      <p:ext uri="{BB962C8B-B14F-4D97-AF65-F5344CB8AC3E}">
        <p14:creationId xmlns:p14="http://schemas.microsoft.com/office/powerpoint/2010/main" val="2161607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24146" y="1291752"/>
            <a:ext cx="5965903" cy="1384995"/>
          </a:xfrm>
          <a:prstGeom prst="rect">
            <a:avLst/>
          </a:prstGeom>
          <a:noFill/>
        </p:spPr>
        <p:txBody>
          <a:bodyPr wrap="square" rtlCol="1">
            <a:spAutoFit/>
          </a:bodyPr>
          <a:lstStyle/>
          <a:p>
            <a:pPr algn="r" rtl="1"/>
            <a:r>
              <a:rPr lang="fa-IR" sz="4000" dirty="0" smtClean="0">
                <a:solidFill>
                  <a:srgbClr val="CC00FF"/>
                </a:solidFill>
                <a:cs typeface="B Titr" panose="00000700000000000000" pitchFamily="2" charset="-78"/>
              </a:rPr>
              <a:t>بحث</a:t>
            </a:r>
          </a:p>
          <a:p>
            <a:pPr algn="l"/>
            <a:r>
              <a:rPr lang="en-US" sz="4400" b="1" dirty="0" smtClean="0">
                <a:solidFill>
                  <a:srgbClr val="CC00FF"/>
                </a:solidFill>
              </a:rPr>
              <a:t>Discussion </a:t>
            </a:r>
            <a:endParaRPr lang="fa-IR" sz="3200" b="1" dirty="0">
              <a:solidFill>
                <a:srgbClr val="CC00FF"/>
              </a:solidFill>
            </a:endParaRPr>
          </a:p>
        </p:txBody>
      </p:sp>
      <p:sp>
        <p:nvSpPr>
          <p:cNvPr id="5" name="TextBox 4"/>
          <p:cNvSpPr txBox="1"/>
          <p:nvPr/>
        </p:nvSpPr>
        <p:spPr>
          <a:xfrm>
            <a:off x="446048" y="2676747"/>
            <a:ext cx="11359091" cy="3416320"/>
          </a:xfrm>
          <a:prstGeom prst="rect">
            <a:avLst/>
          </a:prstGeom>
          <a:noFill/>
        </p:spPr>
        <p:txBody>
          <a:bodyPr wrap="square" rtlCol="1">
            <a:spAutoFit/>
          </a:bodyPr>
          <a:lstStyle/>
          <a:p>
            <a:pPr algn="r" rtl="1">
              <a:lnSpc>
                <a:spcPct val="150000"/>
              </a:lnSpc>
            </a:pPr>
            <a:r>
              <a:rPr lang="fa-IR" sz="1600" dirty="0" smtClean="0"/>
              <a:t>حداکثر </a:t>
            </a:r>
            <a:r>
              <a:rPr lang="fa-IR" sz="1600" dirty="0"/>
              <a:t>5 دقیقه را به بحث اختصاص دهید. حداکثر 4 اسلاید.</a:t>
            </a:r>
          </a:p>
          <a:p>
            <a:pPr algn="r" rtl="1">
              <a:lnSpc>
                <a:spcPct val="150000"/>
              </a:lnSpc>
            </a:pPr>
            <a:r>
              <a:rPr lang="fa-IR" sz="1600" dirty="0" smtClean="0"/>
              <a:t>خیلی خلاصه نتایج تحقیق خود را با دیگران مقایسه کنید.		در بحث به تحقیقات دیگران اشاره می‌کنید. </a:t>
            </a:r>
          </a:p>
          <a:p>
            <a:pPr algn="r" rtl="1">
              <a:lnSpc>
                <a:spcPct val="150000"/>
              </a:lnSpc>
            </a:pPr>
            <a:r>
              <a:rPr lang="fa-IR" sz="1600" dirty="0" smtClean="0"/>
              <a:t>ابتدا نتایج تحقیقات دیگران که همسو و در راستای نتایج شما است، را بیان کنید. </a:t>
            </a:r>
          </a:p>
          <a:p>
            <a:pPr algn="r" rtl="1">
              <a:lnSpc>
                <a:spcPct val="150000"/>
              </a:lnSpc>
            </a:pPr>
            <a:r>
              <a:rPr lang="fa-IR" sz="1600" dirty="0" smtClean="0"/>
              <a:t>سپس به نتایج تحقیقات دیگران که ناهمسو با نتایج شما است، اشاره کنید.</a:t>
            </a:r>
          </a:p>
          <a:p>
            <a:pPr algn="r" rtl="1">
              <a:lnSpc>
                <a:spcPct val="150000"/>
              </a:lnSpc>
            </a:pPr>
            <a:r>
              <a:rPr lang="fa-IR" sz="1600" dirty="0" smtClean="0"/>
              <a:t>دلائل، توضیحات و توجیه خود را برای نتایج دیگران که هم در راستا و همسو کار شما و هم ناهمسوی کار شما است را بیان کنید.</a:t>
            </a:r>
          </a:p>
          <a:p>
            <a:pPr algn="r" rtl="1">
              <a:lnSpc>
                <a:spcPct val="150000"/>
              </a:lnSpc>
            </a:pPr>
            <a:r>
              <a:rPr lang="fa-IR" sz="1600" dirty="0" smtClean="0"/>
              <a:t>به نام محقق، سال تحقیق و محل تحقیق دیگران هم </a:t>
            </a:r>
            <a:r>
              <a:rPr lang="fa-IR" sz="1600" dirty="0"/>
              <a:t>در داخل کشور و هم در خارج از </a:t>
            </a:r>
            <a:r>
              <a:rPr lang="fa-IR" sz="1600" dirty="0" smtClean="0"/>
              <a:t>کشور اشاره کنید.</a:t>
            </a:r>
          </a:p>
          <a:p>
            <a:pPr algn="r" rtl="1">
              <a:lnSpc>
                <a:spcPct val="150000"/>
              </a:lnSpc>
            </a:pPr>
            <a:r>
              <a:rPr lang="fa-IR" sz="1600" dirty="0" smtClean="0"/>
              <a:t>اسامی پژوهشگران خارج از کشور را به انگلیسی بنویسید.</a:t>
            </a:r>
          </a:p>
          <a:p>
            <a:pPr algn="r" rtl="1">
              <a:lnSpc>
                <a:spcPct val="150000"/>
              </a:lnSpc>
            </a:pPr>
            <a:r>
              <a:rPr lang="fa-IR" sz="1600" dirty="0" smtClean="0"/>
              <a:t>می توانید در پائین اسلایدهای بحث (بخصوص برای نتایجی که همسو و در راستای نتایج شما است) مقاله مربوطه شامل: نام نویسندگان، عنوان مقاله، مجله و سال را با فونت بسیار کوچک بیاورید.</a:t>
            </a:r>
            <a:endParaRPr lang="fa-IR" sz="1600" dirty="0"/>
          </a:p>
        </p:txBody>
      </p:sp>
    </p:spTree>
    <p:extLst>
      <p:ext uri="{BB962C8B-B14F-4D97-AF65-F5344CB8AC3E}">
        <p14:creationId xmlns:p14="http://schemas.microsoft.com/office/powerpoint/2010/main" val="3242135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6154" y="876236"/>
            <a:ext cx="10163909" cy="1631216"/>
          </a:xfrm>
          <a:prstGeom prst="rect">
            <a:avLst/>
          </a:prstGeom>
          <a:noFill/>
        </p:spPr>
        <p:txBody>
          <a:bodyPr wrap="square" rtlCol="1">
            <a:spAutoFit/>
          </a:bodyPr>
          <a:lstStyle/>
          <a:p>
            <a:pPr algn="r" rtl="1">
              <a:lnSpc>
                <a:spcPct val="200000"/>
              </a:lnSpc>
            </a:pPr>
            <a:r>
              <a:rPr lang="fa-IR" b="1" dirty="0" smtClean="0">
                <a:solidFill>
                  <a:srgbClr val="CC00FF"/>
                </a:solidFill>
                <a:cs typeface="B Titr" panose="00000700000000000000" pitchFamily="2" charset="-78"/>
              </a:rPr>
              <a:t>بحث</a:t>
            </a:r>
            <a:r>
              <a:rPr lang="fa-IR" b="1" dirty="0" smtClean="0">
                <a:solidFill>
                  <a:srgbClr val="CC00FF"/>
                </a:solidFill>
                <a:cs typeface="B Nazanin" panose="00000400000000000000" pitchFamily="2" charset="-78"/>
              </a:rPr>
              <a:t> </a:t>
            </a:r>
          </a:p>
          <a:p>
            <a:pPr algn="r" rtl="1">
              <a:lnSpc>
                <a:spcPct val="200000"/>
              </a:lnSpc>
            </a:pPr>
            <a:r>
              <a:rPr lang="fa-IR" sz="1600" b="1" dirty="0" smtClean="0">
                <a:cs typeface="B Nazanin" panose="00000400000000000000" pitchFamily="2" charset="-78"/>
              </a:rPr>
              <a:t>مقایسه </a:t>
            </a:r>
            <a:r>
              <a:rPr lang="fa-IR" sz="1600" b="1" dirty="0">
                <a:cs typeface="B Nazanin" panose="00000400000000000000" pitchFamily="2" charset="-78"/>
              </a:rPr>
              <a:t>نتایج این پژوهش با نتایج دیگران که در راستا و </a:t>
            </a:r>
            <a:r>
              <a:rPr lang="fa-IR" sz="1600" b="1" dirty="0" smtClean="0">
                <a:cs typeface="B Nazanin" panose="00000400000000000000" pitchFamily="2" charset="-78"/>
              </a:rPr>
              <a:t>همسو و ناهمسو </a:t>
            </a:r>
            <a:r>
              <a:rPr lang="fa-IR" sz="1600" b="1" dirty="0">
                <a:cs typeface="B Nazanin" panose="00000400000000000000" pitchFamily="2" charset="-78"/>
              </a:rPr>
              <a:t>با نتایج شما است</a:t>
            </a:r>
            <a:r>
              <a:rPr lang="fa-IR" sz="1600" b="1" dirty="0" smtClean="0">
                <a:cs typeface="B Nazanin" panose="00000400000000000000" pitchFamily="2" charset="-78"/>
              </a:rPr>
              <a:t>.</a:t>
            </a:r>
          </a:p>
          <a:p>
            <a:pPr algn="r" rtl="1">
              <a:lnSpc>
                <a:spcPct val="200000"/>
              </a:lnSpc>
            </a:pPr>
            <a:r>
              <a:rPr lang="fa-IR" sz="1600" b="1" dirty="0" smtClean="0">
                <a:cs typeface="B Titr" panose="00000700000000000000" pitchFamily="2" charset="-78"/>
              </a:rPr>
              <a:t>تحلیل و بحث کنید، بخصوص در مورد همسو و ناهمسو بودن با نتایج دیگران</a:t>
            </a:r>
            <a:endParaRPr lang="fa-IR" sz="1600" b="1" dirty="0">
              <a:cs typeface="B Titr" panose="00000700000000000000" pitchFamily="2" charset="-78"/>
            </a:endParaRPr>
          </a:p>
        </p:txBody>
      </p:sp>
      <p:sp>
        <p:nvSpPr>
          <p:cNvPr id="10" name="TextBox 9"/>
          <p:cNvSpPr txBox="1"/>
          <p:nvPr/>
        </p:nvSpPr>
        <p:spPr>
          <a:xfrm>
            <a:off x="6154617" y="3165891"/>
            <a:ext cx="4595446" cy="1631216"/>
          </a:xfrm>
          <a:prstGeom prst="rect">
            <a:avLst/>
          </a:prstGeom>
          <a:noFill/>
        </p:spPr>
        <p:txBody>
          <a:bodyPr wrap="square" rtlCol="1">
            <a:spAutoFit/>
          </a:bodyPr>
          <a:lstStyle/>
          <a:p>
            <a:pPr algn="r" rtl="1">
              <a:lnSpc>
                <a:spcPct val="200000"/>
              </a:lnSpc>
            </a:pPr>
            <a:r>
              <a:rPr lang="fa-IR" sz="1600" b="1" dirty="0" smtClean="0">
                <a:cs typeface="B Nazanin" panose="00000400000000000000" pitchFamily="2" charset="-78"/>
              </a:rPr>
              <a:t>تحلیل و بحث نتایج دیگران که </a:t>
            </a:r>
            <a:r>
              <a:rPr lang="fa-IR" b="1" dirty="0" smtClean="0">
                <a:cs typeface="B Titr" panose="00000700000000000000" pitchFamily="2" charset="-78"/>
              </a:rPr>
              <a:t>همسو با نتایج </a:t>
            </a:r>
            <a:r>
              <a:rPr lang="fa-IR" sz="1600" b="1" dirty="0" smtClean="0">
                <a:cs typeface="B Nazanin" panose="00000400000000000000" pitchFamily="2" charset="-78"/>
              </a:rPr>
              <a:t>شما است.</a:t>
            </a:r>
          </a:p>
          <a:p>
            <a:pPr algn="r" rtl="1">
              <a:lnSpc>
                <a:spcPct val="200000"/>
              </a:lnSpc>
            </a:pPr>
            <a:r>
              <a:rPr lang="fa-IR" sz="1600" b="1" dirty="0" smtClean="0">
                <a:cs typeface="B Nazanin" panose="00000400000000000000" pitchFamily="2" charset="-78"/>
              </a:rPr>
              <a:t>نام محقق، سال و محل پژوهش دیگران ضروریست.</a:t>
            </a:r>
          </a:p>
          <a:p>
            <a:pPr algn="r" rtl="1">
              <a:lnSpc>
                <a:spcPct val="200000"/>
              </a:lnSpc>
            </a:pPr>
            <a:r>
              <a:rPr lang="fa-IR" sz="1600" b="1" dirty="0" smtClean="0">
                <a:cs typeface="B Nazanin" panose="00000400000000000000" pitchFamily="2" charset="-78"/>
              </a:rPr>
              <a:t>نام محققین خارجی را به انگلیسی بنویسید.</a:t>
            </a:r>
            <a:endParaRPr lang="fa-IR" sz="1600" b="1" dirty="0">
              <a:cs typeface="B Nazanin" panose="00000400000000000000" pitchFamily="2" charset="-78"/>
            </a:endParaRPr>
          </a:p>
        </p:txBody>
      </p:sp>
      <p:sp>
        <p:nvSpPr>
          <p:cNvPr id="12" name="Slide Number Placeholder 6"/>
          <p:cNvSpPr>
            <a:spLocks noGrp="1"/>
          </p:cNvSpPr>
          <p:nvPr>
            <p:ph type="sldNum" sz="quarter" idx="12"/>
          </p:nvPr>
        </p:nvSpPr>
        <p:spPr>
          <a:xfrm>
            <a:off x="11117766" y="6077416"/>
            <a:ext cx="520317" cy="367836"/>
          </a:xfrm>
          <a:ln w="19050">
            <a:solidFill>
              <a:srgbClr val="0000FF"/>
            </a:solidFill>
          </a:ln>
        </p:spPr>
        <p:txBody>
          <a:bodyPr/>
          <a:lstStyle/>
          <a:p>
            <a:pPr algn="ctr"/>
            <a:fld id="{05B7034E-28A9-4BBA-8951-AAA563896640}" type="slidenum">
              <a:rPr lang="fa-IR" sz="2000" b="1" smtClean="0">
                <a:solidFill>
                  <a:srgbClr val="0033CC"/>
                </a:solidFill>
              </a:rPr>
              <a:pPr algn="ctr"/>
              <a:t>15</a:t>
            </a:fld>
            <a:endParaRPr lang="fa-IR" sz="2000" b="1">
              <a:solidFill>
                <a:srgbClr val="0033CC"/>
              </a:solidFill>
            </a:endParaRPr>
          </a:p>
        </p:txBody>
      </p:sp>
      <p:pic>
        <p:nvPicPr>
          <p:cNvPr id="14" name="Picture 13"/>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400000"/>
                    </a14:imgEffect>
                  </a14:imgLayer>
                </a14:imgProps>
              </a:ext>
            </a:extLst>
          </a:blip>
          <a:srcRect/>
          <a:stretch>
            <a:fillRect/>
          </a:stretch>
        </p:blipFill>
        <p:spPr bwMode="auto">
          <a:xfrm>
            <a:off x="173795" y="170351"/>
            <a:ext cx="412359" cy="368911"/>
          </a:xfrm>
          <a:prstGeom prst="rect">
            <a:avLst/>
          </a:prstGeom>
          <a:noFill/>
          <a:ln w="9525">
            <a:noFill/>
            <a:miter lim="800000"/>
            <a:headEnd/>
            <a:tailEnd/>
          </a:ln>
        </p:spPr>
      </p:pic>
      <p:sp>
        <p:nvSpPr>
          <p:cNvPr id="15" name="Pentagon 14"/>
          <p:cNvSpPr/>
          <p:nvPr/>
        </p:nvSpPr>
        <p:spPr>
          <a:xfrm>
            <a:off x="691662" y="6213072"/>
            <a:ext cx="1254370" cy="234463"/>
          </a:xfrm>
          <a:prstGeom prst="homePlate">
            <a:avLst/>
          </a:prstGeom>
          <a:solidFill>
            <a:srgbClr val="CDF2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dirty="0" smtClean="0">
                <a:solidFill>
                  <a:srgbClr val="0066FF"/>
                </a:solidFill>
                <a:cs typeface="B Titr" panose="00000700000000000000" pitchFamily="2" charset="-78"/>
              </a:rPr>
              <a:t>مقدمه</a:t>
            </a:r>
            <a:endParaRPr lang="fa-IR" sz="1200" dirty="0">
              <a:solidFill>
                <a:srgbClr val="0066FF"/>
              </a:solidFill>
              <a:cs typeface="B Titr" panose="00000700000000000000" pitchFamily="2" charset="-78"/>
            </a:endParaRPr>
          </a:p>
        </p:txBody>
      </p:sp>
      <p:sp>
        <p:nvSpPr>
          <p:cNvPr id="16" name="Pentagon 15"/>
          <p:cNvSpPr/>
          <p:nvPr/>
        </p:nvSpPr>
        <p:spPr>
          <a:xfrm>
            <a:off x="1969477" y="6195488"/>
            <a:ext cx="1617785" cy="269629"/>
          </a:xfrm>
          <a:prstGeom prst="homePlate">
            <a:avLst/>
          </a:prstGeom>
          <a:solidFill>
            <a:srgbClr val="B9EDFF"/>
          </a:solidFill>
          <a:ln w="19050">
            <a:solidFill>
              <a:srgbClr val="2DC8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مواد و روش‌ها</a:t>
            </a:r>
            <a:endParaRPr lang="fa-IR" sz="1400" b="1" dirty="0">
              <a:solidFill>
                <a:srgbClr val="0066FF"/>
              </a:solidFill>
              <a:cs typeface="B Titr" panose="00000700000000000000" pitchFamily="2" charset="-78"/>
            </a:endParaRPr>
          </a:p>
        </p:txBody>
      </p:sp>
      <p:sp>
        <p:nvSpPr>
          <p:cNvPr id="17" name="Pentagon 16"/>
          <p:cNvSpPr/>
          <p:nvPr/>
        </p:nvSpPr>
        <p:spPr>
          <a:xfrm>
            <a:off x="3610708" y="6195488"/>
            <a:ext cx="1617785" cy="287365"/>
          </a:xfrm>
          <a:prstGeom prst="homePlate">
            <a:avLst/>
          </a:prstGeom>
          <a:solidFill>
            <a:srgbClr val="B9EDFF"/>
          </a:solidFill>
          <a:ln w="19050">
            <a:solidFill>
              <a:srgbClr val="2DC8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نتایج</a:t>
            </a:r>
            <a:endParaRPr lang="fa-IR" sz="1400" b="1" dirty="0">
              <a:solidFill>
                <a:srgbClr val="0066FF"/>
              </a:solidFill>
              <a:cs typeface="B Titr" panose="00000700000000000000" pitchFamily="2" charset="-78"/>
            </a:endParaRPr>
          </a:p>
        </p:txBody>
      </p:sp>
      <p:sp>
        <p:nvSpPr>
          <p:cNvPr id="18" name="Pentagon 17"/>
          <p:cNvSpPr/>
          <p:nvPr/>
        </p:nvSpPr>
        <p:spPr>
          <a:xfrm>
            <a:off x="5275384" y="5978766"/>
            <a:ext cx="1617785" cy="504086"/>
          </a:xfrm>
          <a:prstGeom prst="homePlate">
            <a:avLst/>
          </a:prstGeom>
          <a:solidFill>
            <a:srgbClr val="2DC8FF"/>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000099"/>
                </a:solidFill>
                <a:cs typeface="B Titr" panose="00000700000000000000" pitchFamily="2" charset="-78"/>
              </a:rPr>
              <a:t>بحث</a:t>
            </a:r>
            <a:endParaRPr lang="fa-IR" sz="2000" b="1" dirty="0">
              <a:solidFill>
                <a:srgbClr val="000099"/>
              </a:solidFill>
              <a:cs typeface="B Titr" panose="00000700000000000000" pitchFamily="2" charset="-78"/>
            </a:endParaRPr>
          </a:p>
        </p:txBody>
      </p:sp>
      <p:sp>
        <p:nvSpPr>
          <p:cNvPr id="19" name="Pentagon 18"/>
          <p:cNvSpPr/>
          <p:nvPr/>
        </p:nvSpPr>
        <p:spPr>
          <a:xfrm>
            <a:off x="6940060" y="6213226"/>
            <a:ext cx="1946033"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نتیجه‌گیری، پیشنهادات</a:t>
            </a:r>
            <a:endParaRPr lang="fa-IR" sz="1400" b="1" dirty="0">
              <a:solidFill>
                <a:srgbClr val="0066FF"/>
              </a:solidFill>
              <a:cs typeface="B Titr" panose="00000700000000000000" pitchFamily="2" charset="-78"/>
            </a:endParaRPr>
          </a:p>
        </p:txBody>
      </p:sp>
    </p:spTree>
    <p:extLst>
      <p:ext uri="{BB962C8B-B14F-4D97-AF65-F5344CB8AC3E}">
        <p14:creationId xmlns:p14="http://schemas.microsoft.com/office/powerpoint/2010/main" val="28697537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40060" y="1230923"/>
            <a:ext cx="3856894" cy="400110"/>
          </a:xfrm>
          <a:prstGeom prst="rect">
            <a:avLst/>
          </a:prstGeom>
          <a:noFill/>
        </p:spPr>
        <p:txBody>
          <a:bodyPr wrap="square" rtlCol="1">
            <a:spAutoFit/>
          </a:bodyPr>
          <a:lstStyle/>
          <a:p>
            <a:pPr algn="r" rtl="1"/>
            <a:r>
              <a:rPr lang="fa-IR" sz="2000" dirty="0" smtClean="0">
                <a:solidFill>
                  <a:srgbClr val="CC00FF"/>
                </a:solidFill>
                <a:cs typeface="B Titr" panose="00000700000000000000" pitchFamily="2" charset="-78"/>
              </a:rPr>
              <a:t>بحث </a:t>
            </a:r>
          </a:p>
        </p:txBody>
      </p:sp>
      <p:sp>
        <p:nvSpPr>
          <p:cNvPr id="13" name="Slide Number Placeholder 6"/>
          <p:cNvSpPr>
            <a:spLocks noGrp="1"/>
          </p:cNvSpPr>
          <p:nvPr>
            <p:ph type="sldNum" sz="quarter" idx="12"/>
          </p:nvPr>
        </p:nvSpPr>
        <p:spPr>
          <a:xfrm>
            <a:off x="11125200" y="6131170"/>
            <a:ext cx="512883" cy="314081"/>
          </a:xfrm>
          <a:ln w="19050">
            <a:solidFill>
              <a:srgbClr val="0000FF"/>
            </a:solidFill>
          </a:ln>
        </p:spPr>
        <p:txBody>
          <a:bodyPr/>
          <a:lstStyle/>
          <a:p>
            <a:pPr algn="ctr"/>
            <a:fld id="{05B7034E-28A9-4BBA-8951-AAA563896640}" type="slidenum">
              <a:rPr lang="fa-IR" sz="2000" b="1" smtClean="0">
                <a:solidFill>
                  <a:srgbClr val="0033CC"/>
                </a:solidFill>
              </a:rPr>
              <a:pPr algn="ctr"/>
              <a:t>16</a:t>
            </a:fld>
            <a:endParaRPr lang="fa-IR" sz="2000" b="1">
              <a:solidFill>
                <a:srgbClr val="0033CC"/>
              </a:solidFill>
            </a:endParaRPr>
          </a:p>
        </p:txBody>
      </p:sp>
      <p:pic>
        <p:nvPicPr>
          <p:cNvPr id="15" name="Picture 14"/>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400000"/>
                    </a14:imgEffect>
                  </a14:imgLayer>
                </a14:imgProps>
              </a:ext>
            </a:extLst>
          </a:blip>
          <a:srcRect/>
          <a:stretch>
            <a:fillRect/>
          </a:stretch>
        </p:blipFill>
        <p:spPr bwMode="auto">
          <a:xfrm>
            <a:off x="173795" y="170351"/>
            <a:ext cx="412359" cy="368911"/>
          </a:xfrm>
          <a:prstGeom prst="rect">
            <a:avLst/>
          </a:prstGeom>
          <a:noFill/>
          <a:ln w="9525">
            <a:noFill/>
            <a:miter lim="800000"/>
            <a:headEnd/>
            <a:tailEnd/>
          </a:ln>
        </p:spPr>
      </p:pic>
      <p:sp>
        <p:nvSpPr>
          <p:cNvPr id="16" name="Pentagon 15"/>
          <p:cNvSpPr/>
          <p:nvPr/>
        </p:nvSpPr>
        <p:spPr>
          <a:xfrm>
            <a:off x="691662" y="6213072"/>
            <a:ext cx="1254370" cy="234463"/>
          </a:xfrm>
          <a:prstGeom prst="homePlate">
            <a:avLst/>
          </a:prstGeom>
          <a:solidFill>
            <a:srgbClr val="CDF2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dirty="0" smtClean="0">
                <a:solidFill>
                  <a:srgbClr val="0066FF"/>
                </a:solidFill>
                <a:cs typeface="B Titr" panose="00000700000000000000" pitchFamily="2" charset="-78"/>
              </a:rPr>
              <a:t>مقدمه</a:t>
            </a:r>
            <a:endParaRPr lang="fa-IR" sz="1200" dirty="0">
              <a:solidFill>
                <a:srgbClr val="0066FF"/>
              </a:solidFill>
              <a:cs typeface="B Titr" panose="00000700000000000000" pitchFamily="2" charset="-78"/>
            </a:endParaRPr>
          </a:p>
        </p:txBody>
      </p:sp>
      <p:sp>
        <p:nvSpPr>
          <p:cNvPr id="17" name="Pentagon 16"/>
          <p:cNvSpPr/>
          <p:nvPr/>
        </p:nvSpPr>
        <p:spPr>
          <a:xfrm>
            <a:off x="1969477" y="6195488"/>
            <a:ext cx="1617785" cy="269629"/>
          </a:xfrm>
          <a:prstGeom prst="homePlate">
            <a:avLst/>
          </a:prstGeom>
          <a:solidFill>
            <a:srgbClr val="B9EDFF"/>
          </a:solidFill>
          <a:ln w="19050">
            <a:solidFill>
              <a:srgbClr val="2DC8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مواد و روش‌ها</a:t>
            </a:r>
            <a:endParaRPr lang="fa-IR" sz="1400" b="1" dirty="0">
              <a:solidFill>
                <a:srgbClr val="0066FF"/>
              </a:solidFill>
              <a:cs typeface="B Titr" panose="00000700000000000000" pitchFamily="2" charset="-78"/>
            </a:endParaRPr>
          </a:p>
        </p:txBody>
      </p:sp>
      <p:sp>
        <p:nvSpPr>
          <p:cNvPr id="18" name="Pentagon 17"/>
          <p:cNvSpPr/>
          <p:nvPr/>
        </p:nvSpPr>
        <p:spPr>
          <a:xfrm>
            <a:off x="3610708" y="6195488"/>
            <a:ext cx="1617785" cy="287365"/>
          </a:xfrm>
          <a:prstGeom prst="homePlate">
            <a:avLst/>
          </a:prstGeom>
          <a:solidFill>
            <a:srgbClr val="B9EDFF"/>
          </a:solidFill>
          <a:ln w="19050">
            <a:solidFill>
              <a:srgbClr val="2DC8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نتایج</a:t>
            </a:r>
            <a:endParaRPr lang="fa-IR" sz="1400" b="1" dirty="0">
              <a:solidFill>
                <a:srgbClr val="0066FF"/>
              </a:solidFill>
              <a:cs typeface="B Titr" panose="00000700000000000000" pitchFamily="2" charset="-78"/>
            </a:endParaRPr>
          </a:p>
        </p:txBody>
      </p:sp>
      <p:sp>
        <p:nvSpPr>
          <p:cNvPr id="19" name="Pentagon 18"/>
          <p:cNvSpPr/>
          <p:nvPr/>
        </p:nvSpPr>
        <p:spPr>
          <a:xfrm>
            <a:off x="5275384" y="5978766"/>
            <a:ext cx="1617785" cy="504086"/>
          </a:xfrm>
          <a:prstGeom prst="homePlate">
            <a:avLst/>
          </a:prstGeom>
          <a:solidFill>
            <a:srgbClr val="2DC8FF"/>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000099"/>
                </a:solidFill>
                <a:cs typeface="B Titr" panose="00000700000000000000" pitchFamily="2" charset="-78"/>
              </a:rPr>
              <a:t>بحث</a:t>
            </a:r>
            <a:endParaRPr lang="fa-IR" sz="2000" b="1" dirty="0">
              <a:solidFill>
                <a:srgbClr val="000099"/>
              </a:solidFill>
              <a:cs typeface="B Titr" panose="00000700000000000000" pitchFamily="2" charset="-78"/>
            </a:endParaRPr>
          </a:p>
        </p:txBody>
      </p:sp>
      <p:sp>
        <p:nvSpPr>
          <p:cNvPr id="20" name="Pentagon 19"/>
          <p:cNvSpPr/>
          <p:nvPr/>
        </p:nvSpPr>
        <p:spPr>
          <a:xfrm>
            <a:off x="6940060" y="6213226"/>
            <a:ext cx="1946033"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نتیجه‌گیری، پیشنهادات</a:t>
            </a:r>
            <a:endParaRPr lang="fa-IR" sz="1400" b="1" dirty="0">
              <a:solidFill>
                <a:srgbClr val="0066FF"/>
              </a:solidFill>
              <a:cs typeface="B Titr" panose="00000700000000000000" pitchFamily="2" charset="-78"/>
            </a:endParaRPr>
          </a:p>
        </p:txBody>
      </p:sp>
      <p:sp>
        <p:nvSpPr>
          <p:cNvPr id="12" name="TextBox 11"/>
          <p:cNvSpPr txBox="1"/>
          <p:nvPr/>
        </p:nvSpPr>
        <p:spPr>
          <a:xfrm>
            <a:off x="6154617" y="3165891"/>
            <a:ext cx="4595446" cy="1631216"/>
          </a:xfrm>
          <a:prstGeom prst="rect">
            <a:avLst/>
          </a:prstGeom>
          <a:noFill/>
        </p:spPr>
        <p:txBody>
          <a:bodyPr wrap="square" rtlCol="1">
            <a:spAutoFit/>
          </a:bodyPr>
          <a:lstStyle/>
          <a:p>
            <a:pPr algn="r" rtl="1">
              <a:lnSpc>
                <a:spcPct val="200000"/>
              </a:lnSpc>
            </a:pPr>
            <a:r>
              <a:rPr lang="fa-IR" sz="1600" b="1" dirty="0" smtClean="0">
                <a:cs typeface="B Nazanin" panose="00000400000000000000" pitchFamily="2" charset="-78"/>
              </a:rPr>
              <a:t>تحلیل و بحث نتایج دیگران که </a:t>
            </a:r>
            <a:r>
              <a:rPr lang="fa-IR" b="1" dirty="0" smtClean="0">
                <a:cs typeface="B Titr" panose="00000700000000000000" pitchFamily="2" charset="-78"/>
              </a:rPr>
              <a:t>نا همسو با نتایج </a:t>
            </a:r>
            <a:r>
              <a:rPr lang="fa-IR" sz="1600" b="1" dirty="0" smtClean="0">
                <a:cs typeface="B Nazanin" panose="00000400000000000000" pitchFamily="2" charset="-78"/>
              </a:rPr>
              <a:t>شما است.</a:t>
            </a:r>
          </a:p>
          <a:p>
            <a:pPr algn="r" rtl="1">
              <a:lnSpc>
                <a:spcPct val="200000"/>
              </a:lnSpc>
            </a:pPr>
            <a:r>
              <a:rPr lang="fa-IR" sz="1600" b="1" dirty="0" smtClean="0">
                <a:cs typeface="B Nazanin" panose="00000400000000000000" pitchFamily="2" charset="-78"/>
              </a:rPr>
              <a:t>نام محقق، سال و محل پژوهش دیگران ضروریست.</a:t>
            </a:r>
          </a:p>
          <a:p>
            <a:pPr algn="r" rtl="1">
              <a:lnSpc>
                <a:spcPct val="200000"/>
              </a:lnSpc>
            </a:pPr>
            <a:r>
              <a:rPr lang="fa-IR" sz="1600" b="1" dirty="0" smtClean="0">
                <a:cs typeface="B Nazanin" panose="00000400000000000000" pitchFamily="2" charset="-78"/>
              </a:rPr>
              <a:t>نام محققین خارجی را به انگلیسی بنویسید.</a:t>
            </a:r>
            <a:endParaRPr lang="fa-IR" sz="1600" b="1" dirty="0">
              <a:cs typeface="B Nazanin" panose="00000400000000000000" pitchFamily="2" charset="-78"/>
            </a:endParaRPr>
          </a:p>
        </p:txBody>
      </p:sp>
    </p:spTree>
    <p:extLst>
      <p:ext uri="{BB962C8B-B14F-4D97-AF65-F5344CB8AC3E}">
        <p14:creationId xmlns:p14="http://schemas.microsoft.com/office/powerpoint/2010/main" val="17016593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5658" y="2687444"/>
            <a:ext cx="5965903" cy="1138773"/>
          </a:xfrm>
          <a:prstGeom prst="rect">
            <a:avLst/>
          </a:prstGeom>
          <a:noFill/>
        </p:spPr>
        <p:txBody>
          <a:bodyPr wrap="square" rtlCol="1">
            <a:spAutoFit/>
          </a:bodyPr>
          <a:lstStyle/>
          <a:p>
            <a:pPr algn="r" rtl="1"/>
            <a:r>
              <a:rPr lang="fa-IR" sz="3200" dirty="0" smtClean="0">
                <a:solidFill>
                  <a:srgbClr val="CC00FF"/>
                </a:solidFill>
                <a:cs typeface="B Titr" panose="00000700000000000000" pitchFamily="2" charset="-78"/>
              </a:rPr>
              <a:t>نتیجه‌گیری</a:t>
            </a:r>
          </a:p>
          <a:p>
            <a:pPr algn="l"/>
            <a:r>
              <a:rPr lang="en-US" sz="3600" b="1" dirty="0" smtClean="0">
                <a:solidFill>
                  <a:srgbClr val="CC00FF"/>
                </a:solidFill>
              </a:rPr>
              <a:t>Conclusion</a:t>
            </a:r>
            <a:endParaRPr lang="fa-IR" sz="2400" b="1" dirty="0">
              <a:solidFill>
                <a:srgbClr val="CC00FF"/>
              </a:solidFill>
            </a:endParaRPr>
          </a:p>
        </p:txBody>
      </p:sp>
    </p:spTree>
    <p:extLst>
      <p:ext uri="{BB962C8B-B14F-4D97-AF65-F5344CB8AC3E}">
        <p14:creationId xmlns:p14="http://schemas.microsoft.com/office/powerpoint/2010/main" val="19285023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07259" y="1230923"/>
            <a:ext cx="5689695" cy="1200329"/>
          </a:xfrm>
          <a:prstGeom prst="rect">
            <a:avLst/>
          </a:prstGeom>
          <a:noFill/>
        </p:spPr>
        <p:txBody>
          <a:bodyPr wrap="square" rtlCol="1">
            <a:spAutoFit/>
          </a:bodyPr>
          <a:lstStyle/>
          <a:p>
            <a:pPr algn="r" rtl="1">
              <a:lnSpc>
                <a:spcPct val="200000"/>
              </a:lnSpc>
            </a:pPr>
            <a:r>
              <a:rPr lang="fa-IR" dirty="0" smtClean="0">
                <a:solidFill>
                  <a:srgbClr val="CC00FF"/>
                </a:solidFill>
                <a:cs typeface="B Titr" panose="00000700000000000000" pitchFamily="2" charset="-78"/>
              </a:rPr>
              <a:t>نتیجه‌گیری</a:t>
            </a:r>
            <a:r>
              <a:rPr lang="fa-IR" dirty="0" smtClean="0">
                <a:cs typeface="B Titr" panose="00000700000000000000" pitchFamily="2" charset="-78"/>
              </a:rPr>
              <a:t> </a:t>
            </a:r>
          </a:p>
          <a:p>
            <a:pPr algn="r" rtl="1">
              <a:lnSpc>
                <a:spcPct val="200000"/>
              </a:lnSpc>
            </a:pPr>
            <a:r>
              <a:rPr lang="fa-IR" dirty="0" smtClean="0">
                <a:cs typeface="B Titr" panose="00000700000000000000" pitchFamily="2" charset="-78"/>
              </a:rPr>
              <a:t>در قالب چند جمله نوشته شود.</a:t>
            </a:r>
            <a:endParaRPr lang="fa-IR" dirty="0">
              <a:cs typeface="B Titr" panose="00000700000000000000" pitchFamily="2" charset="-78"/>
            </a:endParaRPr>
          </a:p>
        </p:txBody>
      </p:sp>
      <p:sp>
        <p:nvSpPr>
          <p:cNvPr id="13" name="Slide Number Placeholder 6"/>
          <p:cNvSpPr>
            <a:spLocks noGrp="1"/>
          </p:cNvSpPr>
          <p:nvPr>
            <p:ph type="sldNum" sz="quarter" idx="12"/>
          </p:nvPr>
        </p:nvSpPr>
        <p:spPr>
          <a:xfrm>
            <a:off x="11160370" y="6131170"/>
            <a:ext cx="477714" cy="314081"/>
          </a:xfrm>
          <a:ln w="19050">
            <a:solidFill>
              <a:srgbClr val="0000FF"/>
            </a:solidFill>
          </a:ln>
        </p:spPr>
        <p:txBody>
          <a:bodyPr/>
          <a:lstStyle/>
          <a:p>
            <a:pPr algn="ctr"/>
            <a:fld id="{05B7034E-28A9-4BBA-8951-AAA563896640}" type="slidenum">
              <a:rPr lang="fa-IR" sz="2000" b="1" smtClean="0">
                <a:solidFill>
                  <a:srgbClr val="0033CC"/>
                </a:solidFill>
              </a:rPr>
              <a:pPr algn="ctr"/>
              <a:t>18</a:t>
            </a:fld>
            <a:endParaRPr lang="fa-IR" sz="2000" b="1" dirty="0">
              <a:solidFill>
                <a:srgbClr val="0033CC"/>
              </a:solidFill>
            </a:endParaRPr>
          </a:p>
        </p:txBody>
      </p:sp>
      <p:pic>
        <p:nvPicPr>
          <p:cNvPr id="10" name="Picture 9"/>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400000"/>
                    </a14:imgEffect>
                  </a14:imgLayer>
                </a14:imgProps>
              </a:ext>
            </a:extLst>
          </a:blip>
          <a:srcRect/>
          <a:stretch>
            <a:fillRect/>
          </a:stretch>
        </p:blipFill>
        <p:spPr bwMode="auto">
          <a:xfrm>
            <a:off x="173795" y="170351"/>
            <a:ext cx="412359" cy="368911"/>
          </a:xfrm>
          <a:prstGeom prst="rect">
            <a:avLst/>
          </a:prstGeom>
          <a:noFill/>
          <a:ln w="9525">
            <a:noFill/>
            <a:miter lim="800000"/>
            <a:headEnd/>
            <a:tailEnd/>
          </a:ln>
        </p:spPr>
      </p:pic>
      <p:sp>
        <p:nvSpPr>
          <p:cNvPr id="11" name="Pentagon 10"/>
          <p:cNvSpPr/>
          <p:nvPr/>
        </p:nvSpPr>
        <p:spPr>
          <a:xfrm>
            <a:off x="691662" y="6213072"/>
            <a:ext cx="1254370" cy="234463"/>
          </a:xfrm>
          <a:prstGeom prst="homePlate">
            <a:avLst/>
          </a:prstGeom>
          <a:solidFill>
            <a:srgbClr val="CDF2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dirty="0" smtClean="0">
                <a:solidFill>
                  <a:srgbClr val="0066FF"/>
                </a:solidFill>
                <a:cs typeface="B Titr" panose="00000700000000000000" pitchFamily="2" charset="-78"/>
              </a:rPr>
              <a:t>مقدمه</a:t>
            </a:r>
            <a:endParaRPr lang="fa-IR" sz="1200" dirty="0">
              <a:solidFill>
                <a:srgbClr val="0066FF"/>
              </a:solidFill>
              <a:cs typeface="B Titr" panose="00000700000000000000" pitchFamily="2" charset="-78"/>
            </a:endParaRPr>
          </a:p>
        </p:txBody>
      </p:sp>
      <p:sp>
        <p:nvSpPr>
          <p:cNvPr id="12" name="Pentagon 11"/>
          <p:cNvSpPr/>
          <p:nvPr/>
        </p:nvSpPr>
        <p:spPr>
          <a:xfrm>
            <a:off x="1969477" y="6195488"/>
            <a:ext cx="1617785" cy="269629"/>
          </a:xfrm>
          <a:prstGeom prst="homePlate">
            <a:avLst/>
          </a:prstGeom>
          <a:solidFill>
            <a:srgbClr val="B9EDFF"/>
          </a:solidFill>
          <a:ln w="19050">
            <a:solidFill>
              <a:srgbClr val="2DC8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مواد و روش‌ها</a:t>
            </a:r>
            <a:endParaRPr lang="fa-IR" sz="1400" b="1" dirty="0">
              <a:solidFill>
                <a:srgbClr val="0066FF"/>
              </a:solidFill>
              <a:cs typeface="B Titr" panose="00000700000000000000" pitchFamily="2" charset="-78"/>
            </a:endParaRPr>
          </a:p>
        </p:txBody>
      </p:sp>
      <p:sp>
        <p:nvSpPr>
          <p:cNvPr id="15" name="Pentagon 14"/>
          <p:cNvSpPr/>
          <p:nvPr/>
        </p:nvSpPr>
        <p:spPr>
          <a:xfrm>
            <a:off x="3610708" y="6195488"/>
            <a:ext cx="1617785" cy="287365"/>
          </a:xfrm>
          <a:prstGeom prst="homePlate">
            <a:avLst/>
          </a:prstGeom>
          <a:solidFill>
            <a:srgbClr val="B9EDFF"/>
          </a:solidFill>
          <a:ln w="19050">
            <a:solidFill>
              <a:srgbClr val="2DC8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نتایج</a:t>
            </a:r>
            <a:endParaRPr lang="fa-IR" sz="1400" b="1" dirty="0">
              <a:solidFill>
                <a:srgbClr val="0066FF"/>
              </a:solidFill>
              <a:cs typeface="B Titr" panose="00000700000000000000" pitchFamily="2" charset="-78"/>
            </a:endParaRPr>
          </a:p>
        </p:txBody>
      </p:sp>
      <p:sp>
        <p:nvSpPr>
          <p:cNvPr id="16" name="Pentagon 15"/>
          <p:cNvSpPr/>
          <p:nvPr/>
        </p:nvSpPr>
        <p:spPr>
          <a:xfrm>
            <a:off x="5275384" y="6195488"/>
            <a:ext cx="1617785" cy="287364"/>
          </a:xfrm>
          <a:prstGeom prst="homePlate">
            <a:avLst/>
          </a:prstGeom>
          <a:solidFill>
            <a:srgbClr val="B9EDFF"/>
          </a:solidFill>
          <a:ln w="19050">
            <a:solidFill>
              <a:srgbClr val="2DC8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بحث</a:t>
            </a:r>
            <a:endParaRPr lang="fa-IR" sz="1400" b="1" dirty="0">
              <a:solidFill>
                <a:srgbClr val="0066FF"/>
              </a:solidFill>
              <a:cs typeface="B Titr" panose="00000700000000000000" pitchFamily="2" charset="-78"/>
            </a:endParaRPr>
          </a:p>
        </p:txBody>
      </p:sp>
      <p:sp>
        <p:nvSpPr>
          <p:cNvPr id="17" name="Pentagon 16"/>
          <p:cNvSpPr/>
          <p:nvPr/>
        </p:nvSpPr>
        <p:spPr>
          <a:xfrm>
            <a:off x="6940060" y="5978766"/>
            <a:ext cx="2181638" cy="504086"/>
          </a:xfrm>
          <a:prstGeom prst="homePlate">
            <a:avLst/>
          </a:prstGeom>
          <a:solidFill>
            <a:srgbClr val="2DC8FF"/>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rgbClr val="000099"/>
                </a:solidFill>
                <a:cs typeface="B Titr" panose="00000700000000000000" pitchFamily="2" charset="-78"/>
              </a:rPr>
              <a:t>نتیجه‌گیری، پیشنهادات</a:t>
            </a:r>
            <a:endParaRPr lang="fa-IR" b="1" dirty="0">
              <a:solidFill>
                <a:srgbClr val="000099"/>
              </a:solidFill>
              <a:cs typeface="B Titr" panose="00000700000000000000" pitchFamily="2" charset="-78"/>
            </a:endParaRPr>
          </a:p>
        </p:txBody>
      </p:sp>
    </p:spTree>
    <p:extLst>
      <p:ext uri="{BB962C8B-B14F-4D97-AF65-F5344CB8AC3E}">
        <p14:creationId xmlns:p14="http://schemas.microsoft.com/office/powerpoint/2010/main" val="1906662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40060" y="1230923"/>
            <a:ext cx="3856894" cy="1138773"/>
          </a:xfrm>
          <a:prstGeom prst="rect">
            <a:avLst/>
          </a:prstGeom>
          <a:noFill/>
        </p:spPr>
        <p:txBody>
          <a:bodyPr wrap="square" rtlCol="1">
            <a:spAutoFit/>
          </a:bodyPr>
          <a:lstStyle/>
          <a:p>
            <a:pPr algn="r" rtl="1">
              <a:lnSpc>
                <a:spcPct val="200000"/>
              </a:lnSpc>
            </a:pPr>
            <a:r>
              <a:rPr lang="fa-IR" dirty="0" smtClean="0">
                <a:solidFill>
                  <a:srgbClr val="CC00FF"/>
                </a:solidFill>
                <a:cs typeface="B Titr" panose="00000700000000000000" pitchFamily="2" charset="-78"/>
              </a:rPr>
              <a:t>پیشنهادات</a:t>
            </a:r>
          </a:p>
          <a:p>
            <a:pPr algn="r" rtl="1">
              <a:lnSpc>
                <a:spcPct val="200000"/>
              </a:lnSpc>
            </a:pPr>
            <a:r>
              <a:rPr lang="fa-IR" sz="1600" dirty="0" smtClean="0">
                <a:cs typeface="B Titr" panose="00000700000000000000" pitchFamily="2" charset="-78"/>
              </a:rPr>
              <a:t>به صورت 1، 2، 3، .... نوشته شود.</a:t>
            </a:r>
            <a:endParaRPr lang="fa-IR" sz="1600" dirty="0">
              <a:cs typeface="B Titr" panose="00000700000000000000" pitchFamily="2" charset="-78"/>
            </a:endParaRPr>
          </a:p>
        </p:txBody>
      </p:sp>
      <p:sp>
        <p:nvSpPr>
          <p:cNvPr id="9" name="Slide Number Placeholder 6"/>
          <p:cNvSpPr>
            <a:spLocks noGrp="1"/>
          </p:cNvSpPr>
          <p:nvPr>
            <p:ph type="sldNum" sz="quarter" idx="12"/>
          </p:nvPr>
        </p:nvSpPr>
        <p:spPr>
          <a:xfrm>
            <a:off x="11113478" y="6077415"/>
            <a:ext cx="524606" cy="405437"/>
          </a:xfrm>
          <a:ln w="19050">
            <a:solidFill>
              <a:srgbClr val="0000FF"/>
            </a:solidFill>
          </a:ln>
        </p:spPr>
        <p:txBody>
          <a:bodyPr/>
          <a:lstStyle/>
          <a:p>
            <a:pPr algn="ctr"/>
            <a:fld id="{05B7034E-28A9-4BBA-8951-AAA563896640}" type="slidenum">
              <a:rPr lang="fa-IR" sz="2000" b="1" smtClean="0">
                <a:solidFill>
                  <a:srgbClr val="0033CC"/>
                </a:solidFill>
              </a:rPr>
              <a:pPr algn="ctr"/>
              <a:t>19</a:t>
            </a:fld>
            <a:endParaRPr lang="fa-IR" sz="2000" b="1" dirty="0">
              <a:solidFill>
                <a:srgbClr val="0033CC"/>
              </a:solidFill>
            </a:endParaRPr>
          </a:p>
        </p:txBody>
      </p:sp>
      <p:pic>
        <p:nvPicPr>
          <p:cNvPr id="11" name="Picture 10"/>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400000"/>
                    </a14:imgEffect>
                  </a14:imgLayer>
                </a14:imgProps>
              </a:ext>
            </a:extLst>
          </a:blip>
          <a:srcRect/>
          <a:stretch>
            <a:fillRect/>
          </a:stretch>
        </p:blipFill>
        <p:spPr bwMode="auto">
          <a:xfrm>
            <a:off x="173795" y="170351"/>
            <a:ext cx="412359" cy="368911"/>
          </a:xfrm>
          <a:prstGeom prst="rect">
            <a:avLst/>
          </a:prstGeom>
          <a:noFill/>
          <a:ln w="9525">
            <a:noFill/>
            <a:miter lim="800000"/>
            <a:headEnd/>
            <a:tailEnd/>
          </a:ln>
        </p:spPr>
      </p:pic>
      <p:sp>
        <p:nvSpPr>
          <p:cNvPr id="12" name="Pentagon 11"/>
          <p:cNvSpPr/>
          <p:nvPr/>
        </p:nvSpPr>
        <p:spPr>
          <a:xfrm>
            <a:off x="691662" y="6213072"/>
            <a:ext cx="1254370" cy="234463"/>
          </a:xfrm>
          <a:prstGeom prst="homePlate">
            <a:avLst/>
          </a:prstGeom>
          <a:solidFill>
            <a:srgbClr val="CDF2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dirty="0" smtClean="0">
                <a:solidFill>
                  <a:srgbClr val="0066FF"/>
                </a:solidFill>
                <a:cs typeface="B Titr" panose="00000700000000000000" pitchFamily="2" charset="-78"/>
              </a:rPr>
              <a:t>مقدمه</a:t>
            </a:r>
            <a:endParaRPr lang="fa-IR" sz="1200" dirty="0">
              <a:solidFill>
                <a:srgbClr val="0066FF"/>
              </a:solidFill>
              <a:cs typeface="B Titr" panose="00000700000000000000" pitchFamily="2" charset="-78"/>
            </a:endParaRPr>
          </a:p>
        </p:txBody>
      </p:sp>
      <p:sp>
        <p:nvSpPr>
          <p:cNvPr id="13" name="Pentagon 12"/>
          <p:cNvSpPr/>
          <p:nvPr/>
        </p:nvSpPr>
        <p:spPr>
          <a:xfrm>
            <a:off x="1992923" y="6195488"/>
            <a:ext cx="1617785" cy="269629"/>
          </a:xfrm>
          <a:prstGeom prst="homePlate">
            <a:avLst/>
          </a:prstGeom>
          <a:solidFill>
            <a:srgbClr val="B9EDFF"/>
          </a:solidFill>
          <a:ln w="19050">
            <a:solidFill>
              <a:srgbClr val="2DC8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مواد و روش‌ها</a:t>
            </a:r>
            <a:endParaRPr lang="fa-IR" sz="1400" b="1" dirty="0">
              <a:solidFill>
                <a:srgbClr val="0066FF"/>
              </a:solidFill>
              <a:cs typeface="B Titr" panose="00000700000000000000" pitchFamily="2" charset="-78"/>
            </a:endParaRPr>
          </a:p>
        </p:txBody>
      </p:sp>
      <p:sp>
        <p:nvSpPr>
          <p:cNvPr id="14" name="Pentagon 13"/>
          <p:cNvSpPr/>
          <p:nvPr/>
        </p:nvSpPr>
        <p:spPr>
          <a:xfrm>
            <a:off x="3610708" y="6195488"/>
            <a:ext cx="1617785" cy="287365"/>
          </a:xfrm>
          <a:prstGeom prst="homePlate">
            <a:avLst/>
          </a:prstGeom>
          <a:solidFill>
            <a:srgbClr val="B9EDFF"/>
          </a:solidFill>
          <a:ln w="19050">
            <a:solidFill>
              <a:srgbClr val="2DC8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نتایج</a:t>
            </a:r>
            <a:endParaRPr lang="fa-IR" sz="1400" b="1" dirty="0">
              <a:solidFill>
                <a:srgbClr val="0066FF"/>
              </a:solidFill>
              <a:cs typeface="B Titr" panose="00000700000000000000" pitchFamily="2" charset="-78"/>
            </a:endParaRPr>
          </a:p>
        </p:txBody>
      </p:sp>
      <p:sp>
        <p:nvSpPr>
          <p:cNvPr id="15" name="Pentagon 14"/>
          <p:cNvSpPr/>
          <p:nvPr/>
        </p:nvSpPr>
        <p:spPr>
          <a:xfrm>
            <a:off x="5275384" y="6195488"/>
            <a:ext cx="1617785" cy="287364"/>
          </a:xfrm>
          <a:prstGeom prst="homePlate">
            <a:avLst/>
          </a:prstGeom>
          <a:solidFill>
            <a:srgbClr val="B9EDFF"/>
          </a:solidFill>
          <a:ln w="19050">
            <a:solidFill>
              <a:srgbClr val="2DC8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بحث</a:t>
            </a:r>
            <a:endParaRPr lang="fa-IR" sz="1400" b="1" dirty="0">
              <a:solidFill>
                <a:srgbClr val="0066FF"/>
              </a:solidFill>
              <a:cs typeface="B Titr" panose="00000700000000000000" pitchFamily="2" charset="-78"/>
            </a:endParaRPr>
          </a:p>
        </p:txBody>
      </p:sp>
      <p:sp>
        <p:nvSpPr>
          <p:cNvPr id="16" name="Pentagon 15"/>
          <p:cNvSpPr/>
          <p:nvPr/>
        </p:nvSpPr>
        <p:spPr>
          <a:xfrm>
            <a:off x="6940060" y="5978766"/>
            <a:ext cx="2181638" cy="504086"/>
          </a:xfrm>
          <a:prstGeom prst="homePlate">
            <a:avLst/>
          </a:prstGeom>
          <a:solidFill>
            <a:srgbClr val="2DC8FF"/>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rgbClr val="000099"/>
                </a:solidFill>
                <a:cs typeface="B Titr" panose="00000700000000000000" pitchFamily="2" charset="-78"/>
              </a:rPr>
              <a:t>نتیجه‌گیری، پیشنهادات</a:t>
            </a:r>
            <a:endParaRPr lang="fa-IR" b="1" dirty="0">
              <a:solidFill>
                <a:srgbClr val="000099"/>
              </a:solidFill>
              <a:cs typeface="B Titr" panose="00000700000000000000" pitchFamily="2" charset="-78"/>
            </a:endParaRPr>
          </a:p>
        </p:txBody>
      </p:sp>
    </p:spTree>
    <p:extLst>
      <p:ext uri="{BB962C8B-B14F-4D97-AF65-F5344CB8AC3E}">
        <p14:creationId xmlns:p14="http://schemas.microsoft.com/office/powerpoint/2010/main" val="3488777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01261" y="1460589"/>
            <a:ext cx="9777046" cy="369332"/>
          </a:xfrm>
          <a:prstGeom prst="rect">
            <a:avLst/>
          </a:prstGeom>
          <a:noFill/>
        </p:spPr>
        <p:txBody>
          <a:bodyPr wrap="square" rtlCol="1">
            <a:spAutoFit/>
          </a:bodyPr>
          <a:lstStyle/>
          <a:p>
            <a:pPr algn="ctr" rtl="1"/>
            <a:r>
              <a:rPr lang="fa-IR" dirty="0" smtClean="0">
                <a:cs typeface="B Titr" panose="00000700000000000000" pitchFamily="2" charset="-78"/>
              </a:rPr>
              <a:t>عنوان پایان‌نامه</a:t>
            </a:r>
            <a:endParaRPr lang="fa-IR" dirty="0">
              <a:cs typeface="B Titr" panose="00000700000000000000" pitchFamily="2" charset="-78"/>
            </a:endParaRPr>
          </a:p>
        </p:txBody>
      </p:sp>
      <p:sp>
        <p:nvSpPr>
          <p:cNvPr id="3" name="TextBox 2"/>
          <p:cNvSpPr txBox="1"/>
          <p:nvPr/>
        </p:nvSpPr>
        <p:spPr>
          <a:xfrm>
            <a:off x="1277815" y="2814304"/>
            <a:ext cx="9823938" cy="1815882"/>
          </a:xfrm>
          <a:prstGeom prst="rect">
            <a:avLst/>
          </a:prstGeom>
          <a:noFill/>
        </p:spPr>
        <p:txBody>
          <a:bodyPr wrap="square" rtlCol="1">
            <a:spAutoFit/>
          </a:bodyPr>
          <a:lstStyle/>
          <a:p>
            <a:pPr algn="ctr"/>
            <a:endParaRPr lang="fa-IR" sz="1600" dirty="0">
              <a:cs typeface="B Titr" panose="00000700000000000000" pitchFamily="2" charset="-78"/>
            </a:endParaRPr>
          </a:p>
          <a:p>
            <a:pPr algn="ctr"/>
            <a:r>
              <a:rPr lang="fa-IR" sz="1600" dirty="0" smtClean="0">
                <a:cs typeface="B Titr" panose="00000700000000000000" pitchFamily="2" charset="-78"/>
              </a:rPr>
              <a:t>اساتید راهنما</a:t>
            </a:r>
          </a:p>
          <a:p>
            <a:pPr algn="ctr"/>
            <a:endParaRPr lang="fa-IR" sz="1600" dirty="0">
              <a:cs typeface="B Titr" panose="00000700000000000000" pitchFamily="2" charset="-78"/>
            </a:endParaRPr>
          </a:p>
          <a:p>
            <a:pPr algn="ctr"/>
            <a:r>
              <a:rPr lang="fa-IR" sz="1600" dirty="0" smtClean="0">
                <a:cs typeface="B Titr" panose="00000700000000000000" pitchFamily="2" charset="-78"/>
              </a:rPr>
              <a:t>اساتید مشاور</a:t>
            </a:r>
          </a:p>
          <a:p>
            <a:pPr algn="ctr"/>
            <a:endParaRPr lang="fa-IR" sz="1600" dirty="0" smtClean="0">
              <a:cs typeface="B Titr" panose="00000700000000000000" pitchFamily="2" charset="-78"/>
            </a:endParaRPr>
          </a:p>
          <a:p>
            <a:pPr algn="ctr"/>
            <a:r>
              <a:rPr lang="fa-IR" sz="1600" dirty="0">
                <a:cs typeface="B Titr" panose="00000700000000000000" pitchFamily="2" charset="-78"/>
              </a:rPr>
              <a:t>نام دانشجو</a:t>
            </a:r>
          </a:p>
          <a:p>
            <a:pPr algn="ctr"/>
            <a:endParaRPr lang="fa-IR" sz="1600" dirty="0">
              <a:cs typeface="B Titr" panose="00000700000000000000" pitchFamily="2" charset="-78"/>
            </a:endParaRPr>
          </a:p>
        </p:txBody>
      </p:sp>
      <p:sp>
        <p:nvSpPr>
          <p:cNvPr id="7" name="Slide Number Placeholder 6"/>
          <p:cNvSpPr>
            <a:spLocks noGrp="1"/>
          </p:cNvSpPr>
          <p:nvPr>
            <p:ph type="sldNum" sz="quarter" idx="12"/>
          </p:nvPr>
        </p:nvSpPr>
        <p:spPr>
          <a:xfrm>
            <a:off x="11221914" y="6131170"/>
            <a:ext cx="416169" cy="314081"/>
          </a:xfrm>
          <a:ln w="19050">
            <a:solidFill>
              <a:srgbClr val="0000FF"/>
            </a:solidFill>
          </a:ln>
        </p:spPr>
        <p:txBody>
          <a:bodyPr/>
          <a:lstStyle/>
          <a:p>
            <a:pPr algn="ctr"/>
            <a:fld id="{05B7034E-28A9-4BBA-8951-AAA563896640}" type="slidenum">
              <a:rPr lang="fa-IR" sz="2000" b="1" smtClean="0">
                <a:solidFill>
                  <a:srgbClr val="0033CC"/>
                </a:solidFill>
              </a:rPr>
              <a:pPr algn="ctr"/>
              <a:t>2</a:t>
            </a:fld>
            <a:endParaRPr lang="fa-IR" sz="2000" b="1">
              <a:solidFill>
                <a:srgbClr val="0033CC"/>
              </a:solidFill>
            </a:endParaRPr>
          </a:p>
        </p:txBody>
      </p:sp>
      <p:sp>
        <p:nvSpPr>
          <p:cNvPr id="9" name="TextBox 8"/>
          <p:cNvSpPr txBox="1"/>
          <p:nvPr/>
        </p:nvSpPr>
        <p:spPr>
          <a:xfrm>
            <a:off x="3200400" y="5607950"/>
            <a:ext cx="8229598" cy="523220"/>
          </a:xfrm>
          <a:prstGeom prst="rect">
            <a:avLst/>
          </a:prstGeom>
          <a:noFill/>
        </p:spPr>
        <p:txBody>
          <a:bodyPr wrap="square" rtlCol="1">
            <a:spAutoFit/>
          </a:bodyPr>
          <a:lstStyle/>
          <a:p>
            <a:pPr algn="r" rtl="1"/>
            <a:r>
              <a:rPr lang="fa-IR" sz="1400" dirty="0" smtClean="0">
                <a:cs typeface="B Titr" panose="00000700000000000000" pitchFamily="2" charset="-78"/>
              </a:rPr>
              <a:t>تاریخ تصویب پروپوزال:				تاریخ </a:t>
            </a:r>
            <a:r>
              <a:rPr lang="fa-IR" sz="1400" dirty="0">
                <a:cs typeface="B Titr" panose="00000700000000000000" pitchFamily="2" charset="-78"/>
              </a:rPr>
              <a:t>و روز دفاع:</a:t>
            </a:r>
          </a:p>
          <a:p>
            <a:pPr algn="r" rtl="1"/>
            <a:endParaRPr lang="fa-IR" sz="1400" dirty="0">
              <a:cs typeface="B Titr" panose="00000700000000000000" pitchFamily="2" charset="-78"/>
            </a:endParaRPr>
          </a:p>
        </p:txBody>
      </p:sp>
      <p:sp>
        <p:nvSpPr>
          <p:cNvPr id="10" name="TextBox 9"/>
          <p:cNvSpPr txBox="1"/>
          <p:nvPr/>
        </p:nvSpPr>
        <p:spPr>
          <a:xfrm>
            <a:off x="9244361" y="5168292"/>
            <a:ext cx="2185637" cy="307777"/>
          </a:xfrm>
          <a:prstGeom prst="rect">
            <a:avLst/>
          </a:prstGeom>
          <a:noFill/>
        </p:spPr>
        <p:txBody>
          <a:bodyPr wrap="square" rtlCol="1">
            <a:spAutoFit/>
          </a:bodyPr>
          <a:lstStyle/>
          <a:p>
            <a:pPr algn="r" rtl="1"/>
            <a:r>
              <a:rPr lang="fa-IR" sz="1400" dirty="0" smtClean="0">
                <a:cs typeface="B Titr" panose="00000700000000000000" pitchFamily="2" charset="-78"/>
              </a:rPr>
              <a:t>کد (شناسه) اخلاق:</a:t>
            </a:r>
            <a:endParaRPr lang="fa-IR" sz="1400" dirty="0">
              <a:cs typeface="B Titr" panose="00000700000000000000" pitchFamily="2" charset="-78"/>
            </a:endParaRPr>
          </a:p>
        </p:txBody>
      </p:sp>
      <p:pic>
        <p:nvPicPr>
          <p:cNvPr id="11" name="Picture 10"/>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1486376" y="460282"/>
            <a:ext cx="762907" cy="677142"/>
          </a:xfrm>
          <a:prstGeom prst="rect">
            <a:avLst/>
          </a:prstGeom>
          <a:noFill/>
          <a:ln w="9525">
            <a:noFill/>
            <a:miter lim="800000"/>
            <a:headEnd/>
            <a:tailEnd/>
          </a:ln>
        </p:spPr>
      </p:pic>
      <p:sp>
        <p:nvSpPr>
          <p:cNvPr id="12" name="TextBox 11"/>
          <p:cNvSpPr txBox="1"/>
          <p:nvPr/>
        </p:nvSpPr>
        <p:spPr>
          <a:xfrm>
            <a:off x="234175" y="1137424"/>
            <a:ext cx="3100040" cy="646331"/>
          </a:xfrm>
          <a:prstGeom prst="rect">
            <a:avLst/>
          </a:prstGeom>
          <a:noFill/>
        </p:spPr>
        <p:txBody>
          <a:bodyPr wrap="square" rtlCol="1">
            <a:spAutoFit/>
          </a:bodyPr>
          <a:lstStyle/>
          <a:p>
            <a:pPr algn="ctr" rtl="1">
              <a:lnSpc>
                <a:spcPct val="150000"/>
              </a:lnSpc>
            </a:pPr>
            <a:r>
              <a:rPr lang="fa-IR" sz="1200" b="1" dirty="0" smtClean="0">
                <a:solidFill>
                  <a:srgbClr val="0000FF"/>
                </a:solidFill>
                <a:cs typeface="B Nazanin" panose="00000400000000000000" pitchFamily="2" charset="-78"/>
              </a:rPr>
              <a:t>دانشگاه علوم پزشکی و خدمات بهداشتی درمانی کاشان</a:t>
            </a:r>
          </a:p>
          <a:p>
            <a:pPr algn="ctr" rtl="1">
              <a:lnSpc>
                <a:spcPct val="150000"/>
              </a:lnSpc>
            </a:pPr>
            <a:r>
              <a:rPr lang="fa-IR" sz="1200" b="1" dirty="0" smtClean="0">
                <a:solidFill>
                  <a:srgbClr val="0000FF"/>
                </a:solidFill>
                <a:cs typeface="B Nazanin" panose="00000400000000000000" pitchFamily="2" charset="-78"/>
              </a:rPr>
              <a:t>دانشکده پزشکی</a:t>
            </a:r>
            <a:endParaRPr lang="fa-IR" sz="1200" b="1" dirty="0">
              <a:solidFill>
                <a:srgbClr val="0000FF"/>
              </a:solidFill>
              <a:cs typeface="B Nazanin" panose="00000400000000000000" pitchFamily="2" charset="-78"/>
            </a:endParaRPr>
          </a:p>
        </p:txBody>
      </p:sp>
    </p:spTree>
    <p:extLst>
      <p:ext uri="{BB962C8B-B14F-4D97-AF65-F5344CB8AC3E}">
        <p14:creationId xmlns:p14="http://schemas.microsoft.com/office/powerpoint/2010/main" val="19326507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26273" y="1230923"/>
            <a:ext cx="9670681" cy="3046988"/>
          </a:xfrm>
          <a:prstGeom prst="rect">
            <a:avLst/>
          </a:prstGeom>
          <a:noFill/>
        </p:spPr>
        <p:txBody>
          <a:bodyPr wrap="square" rtlCol="1">
            <a:spAutoFit/>
          </a:bodyPr>
          <a:lstStyle/>
          <a:p>
            <a:pPr algn="r" rtl="1">
              <a:lnSpc>
                <a:spcPct val="300000"/>
              </a:lnSpc>
            </a:pPr>
            <a:r>
              <a:rPr lang="fa-IR" dirty="0" smtClean="0">
                <a:solidFill>
                  <a:srgbClr val="CC00FF"/>
                </a:solidFill>
                <a:cs typeface="B Titr" panose="00000700000000000000" pitchFamily="2" charset="-78"/>
              </a:rPr>
              <a:t>ترجمان دانش یا اثر بخشی دانش</a:t>
            </a:r>
          </a:p>
          <a:p>
            <a:pPr algn="r" rtl="1">
              <a:lnSpc>
                <a:spcPct val="300000"/>
              </a:lnSpc>
            </a:pPr>
            <a:r>
              <a:rPr lang="fa-IR" sz="1400" dirty="0" smtClean="0">
                <a:cs typeface="B Titr" panose="00000700000000000000" pitchFamily="2" charset="-78"/>
              </a:rPr>
              <a:t>در چند جمله چگونگی </a:t>
            </a:r>
            <a:r>
              <a:rPr lang="fa-IR" dirty="0" smtClean="0">
                <a:solidFill>
                  <a:srgbClr val="FF0000"/>
                </a:solidFill>
                <a:cs typeface="B Titr" panose="00000700000000000000" pitchFamily="2" charset="-78"/>
              </a:rPr>
              <a:t>ترجمان دانش یا کاربرد دانش و اثر بخشی </a:t>
            </a:r>
            <a:r>
              <a:rPr lang="fa-IR" sz="1400" dirty="0" smtClean="0">
                <a:cs typeface="B Titr" panose="00000700000000000000" pitchFamily="2" charset="-78"/>
              </a:rPr>
              <a:t>پایان‌نامه خود را برای دانشگاه، دانشکده</a:t>
            </a:r>
            <a:r>
              <a:rPr lang="fa-IR" sz="1400" dirty="0">
                <a:cs typeface="B Titr" panose="00000700000000000000" pitchFamily="2" charset="-78"/>
              </a:rPr>
              <a:t>، بیمارستان، دپارتمان،آزمایشگاه، سازمان</a:t>
            </a:r>
            <a:r>
              <a:rPr lang="fa-IR" sz="1400" dirty="0" smtClean="0">
                <a:cs typeface="B Titr" panose="00000700000000000000" pitchFamily="2" charset="-78"/>
              </a:rPr>
              <a:t>، نهاد، اداره و یا ... توضیح دهید.</a:t>
            </a:r>
          </a:p>
          <a:p>
            <a:pPr algn="r" rtl="1">
              <a:lnSpc>
                <a:spcPct val="300000"/>
              </a:lnSpc>
            </a:pPr>
            <a:r>
              <a:rPr lang="fa-IR" sz="1400" dirty="0" smtClean="0">
                <a:cs typeface="B Titr" panose="00000700000000000000" pitchFamily="2" charset="-78"/>
              </a:rPr>
              <a:t>خیلی ساده بیان کنید پژوهش شما برای چه سازمان و .................... مورد استفاده و مفید است.</a:t>
            </a:r>
          </a:p>
        </p:txBody>
      </p:sp>
      <p:sp>
        <p:nvSpPr>
          <p:cNvPr id="9" name="Slide Number Placeholder 6"/>
          <p:cNvSpPr>
            <a:spLocks noGrp="1"/>
          </p:cNvSpPr>
          <p:nvPr>
            <p:ph type="sldNum" sz="quarter" idx="12"/>
          </p:nvPr>
        </p:nvSpPr>
        <p:spPr>
          <a:xfrm>
            <a:off x="11113478" y="6077415"/>
            <a:ext cx="524606" cy="405437"/>
          </a:xfrm>
          <a:ln w="19050">
            <a:solidFill>
              <a:srgbClr val="0000FF"/>
            </a:solidFill>
          </a:ln>
        </p:spPr>
        <p:txBody>
          <a:bodyPr/>
          <a:lstStyle/>
          <a:p>
            <a:pPr algn="ctr"/>
            <a:fld id="{05B7034E-28A9-4BBA-8951-AAA563896640}" type="slidenum">
              <a:rPr lang="fa-IR" sz="2000" b="1" smtClean="0">
                <a:solidFill>
                  <a:srgbClr val="0033CC"/>
                </a:solidFill>
              </a:rPr>
              <a:pPr algn="ctr"/>
              <a:t>20</a:t>
            </a:fld>
            <a:endParaRPr lang="fa-IR" sz="2000" b="1" dirty="0">
              <a:solidFill>
                <a:srgbClr val="0033CC"/>
              </a:solidFill>
            </a:endParaRPr>
          </a:p>
        </p:txBody>
      </p:sp>
      <p:pic>
        <p:nvPicPr>
          <p:cNvPr id="11" name="Picture 10"/>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400000"/>
                    </a14:imgEffect>
                  </a14:imgLayer>
                </a14:imgProps>
              </a:ext>
            </a:extLst>
          </a:blip>
          <a:srcRect/>
          <a:stretch>
            <a:fillRect/>
          </a:stretch>
        </p:blipFill>
        <p:spPr bwMode="auto">
          <a:xfrm>
            <a:off x="173795" y="170351"/>
            <a:ext cx="412359" cy="368911"/>
          </a:xfrm>
          <a:prstGeom prst="rect">
            <a:avLst/>
          </a:prstGeom>
          <a:noFill/>
          <a:ln w="9525">
            <a:noFill/>
            <a:miter lim="800000"/>
            <a:headEnd/>
            <a:tailEnd/>
          </a:ln>
        </p:spPr>
      </p:pic>
      <p:sp>
        <p:nvSpPr>
          <p:cNvPr id="12" name="Pentagon 11"/>
          <p:cNvSpPr/>
          <p:nvPr/>
        </p:nvSpPr>
        <p:spPr>
          <a:xfrm>
            <a:off x="691662" y="6213072"/>
            <a:ext cx="1254370" cy="234463"/>
          </a:xfrm>
          <a:prstGeom prst="homePlate">
            <a:avLst/>
          </a:prstGeom>
          <a:solidFill>
            <a:srgbClr val="CDF2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dirty="0" smtClean="0">
                <a:solidFill>
                  <a:srgbClr val="0066FF"/>
                </a:solidFill>
                <a:cs typeface="B Titr" panose="00000700000000000000" pitchFamily="2" charset="-78"/>
              </a:rPr>
              <a:t>مقدمه</a:t>
            </a:r>
            <a:endParaRPr lang="fa-IR" sz="1200" dirty="0">
              <a:solidFill>
                <a:srgbClr val="0066FF"/>
              </a:solidFill>
              <a:cs typeface="B Titr" panose="00000700000000000000" pitchFamily="2" charset="-78"/>
            </a:endParaRPr>
          </a:p>
        </p:txBody>
      </p:sp>
      <p:sp>
        <p:nvSpPr>
          <p:cNvPr id="13" name="Pentagon 12"/>
          <p:cNvSpPr/>
          <p:nvPr/>
        </p:nvSpPr>
        <p:spPr>
          <a:xfrm>
            <a:off x="1992923" y="6195488"/>
            <a:ext cx="1617785" cy="269629"/>
          </a:xfrm>
          <a:prstGeom prst="homePlate">
            <a:avLst/>
          </a:prstGeom>
          <a:solidFill>
            <a:srgbClr val="B9EDFF"/>
          </a:solidFill>
          <a:ln w="19050">
            <a:solidFill>
              <a:srgbClr val="2DC8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مواد و روش‌ها</a:t>
            </a:r>
            <a:endParaRPr lang="fa-IR" sz="1400" b="1" dirty="0">
              <a:solidFill>
                <a:srgbClr val="0066FF"/>
              </a:solidFill>
              <a:cs typeface="B Titr" panose="00000700000000000000" pitchFamily="2" charset="-78"/>
            </a:endParaRPr>
          </a:p>
        </p:txBody>
      </p:sp>
      <p:sp>
        <p:nvSpPr>
          <p:cNvPr id="14" name="Pentagon 13"/>
          <p:cNvSpPr/>
          <p:nvPr/>
        </p:nvSpPr>
        <p:spPr>
          <a:xfrm>
            <a:off x="3610708" y="6195488"/>
            <a:ext cx="1617785" cy="287365"/>
          </a:xfrm>
          <a:prstGeom prst="homePlate">
            <a:avLst/>
          </a:prstGeom>
          <a:solidFill>
            <a:srgbClr val="B9EDFF"/>
          </a:solidFill>
          <a:ln w="19050">
            <a:solidFill>
              <a:srgbClr val="2DC8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نتایج</a:t>
            </a:r>
            <a:endParaRPr lang="fa-IR" sz="1400" b="1" dirty="0">
              <a:solidFill>
                <a:srgbClr val="0066FF"/>
              </a:solidFill>
              <a:cs typeface="B Titr" panose="00000700000000000000" pitchFamily="2" charset="-78"/>
            </a:endParaRPr>
          </a:p>
        </p:txBody>
      </p:sp>
      <p:sp>
        <p:nvSpPr>
          <p:cNvPr id="15" name="Pentagon 14"/>
          <p:cNvSpPr/>
          <p:nvPr/>
        </p:nvSpPr>
        <p:spPr>
          <a:xfrm>
            <a:off x="5275384" y="6195488"/>
            <a:ext cx="1617785" cy="287364"/>
          </a:xfrm>
          <a:prstGeom prst="homePlate">
            <a:avLst/>
          </a:prstGeom>
          <a:solidFill>
            <a:srgbClr val="B9EDFF"/>
          </a:solidFill>
          <a:ln w="19050">
            <a:solidFill>
              <a:srgbClr val="2DC8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بحث</a:t>
            </a:r>
            <a:endParaRPr lang="fa-IR" sz="1400" b="1" dirty="0">
              <a:solidFill>
                <a:srgbClr val="0066FF"/>
              </a:solidFill>
              <a:cs typeface="B Titr" panose="00000700000000000000" pitchFamily="2" charset="-78"/>
            </a:endParaRPr>
          </a:p>
        </p:txBody>
      </p:sp>
      <p:sp>
        <p:nvSpPr>
          <p:cNvPr id="16" name="Pentagon 15"/>
          <p:cNvSpPr/>
          <p:nvPr/>
        </p:nvSpPr>
        <p:spPr>
          <a:xfrm>
            <a:off x="6940060" y="5978766"/>
            <a:ext cx="2181638" cy="504086"/>
          </a:xfrm>
          <a:prstGeom prst="homePlate">
            <a:avLst/>
          </a:prstGeom>
          <a:solidFill>
            <a:srgbClr val="2DC8FF"/>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rgbClr val="000099"/>
                </a:solidFill>
                <a:cs typeface="B Titr" panose="00000700000000000000" pitchFamily="2" charset="-78"/>
              </a:rPr>
              <a:t>نتیجه‌گیری، پیشنهادات</a:t>
            </a:r>
            <a:endParaRPr lang="fa-IR" b="1" dirty="0">
              <a:solidFill>
                <a:srgbClr val="000099"/>
              </a:solidFill>
              <a:cs typeface="B Titr" panose="00000700000000000000" pitchFamily="2" charset="-78"/>
            </a:endParaRPr>
          </a:p>
        </p:txBody>
      </p:sp>
    </p:spTree>
    <p:extLst>
      <p:ext uri="{BB962C8B-B14F-4D97-AF65-F5344CB8AC3E}">
        <p14:creationId xmlns:p14="http://schemas.microsoft.com/office/powerpoint/2010/main" val="5533283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2410" y="1266092"/>
            <a:ext cx="7952822" cy="1077218"/>
          </a:xfrm>
          <a:prstGeom prst="rect">
            <a:avLst/>
          </a:prstGeom>
          <a:noFill/>
        </p:spPr>
        <p:txBody>
          <a:bodyPr wrap="square" rtlCol="1">
            <a:spAutoFit/>
          </a:bodyPr>
          <a:lstStyle/>
          <a:p>
            <a:pPr algn="r" rtl="1">
              <a:lnSpc>
                <a:spcPct val="200000"/>
              </a:lnSpc>
            </a:pPr>
            <a:r>
              <a:rPr lang="fa-IR" sz="1600" dirty="0" smtClean="0">
                <a:cs typeface="B Titr" panose="00000700000000000000" pitchFamily="2" charset="-78"/>
              </a:rPr>
              <a:t>یک اسلاید با پس زمینه مورد علاقه خودتان که در کنار آن نوشته شده باشد:</a:t>
            </a:r>
          </a:p>
          <a:p>
            <a:pPr algn="r" rtl="1">
              <a:lnSpc>
                <a:spcPct val="200000"/>
              </a:lnSpc>
            </a:pPr>
            <a:r>
              <a:rPr lang="fa-IR" sz="1600" dirty="0" smtClean="0">
                <a:solidFill>
                  <a:srgbClr val="FF0000"/>
                </a:solidFill>
                <a:cs typeface="B Titr" panose="00000700000000000000" pitchFamily="2" charset="-78"/>
              </a:rPr>
              <a:t>با تشکر از توجه شما</a:t>
            </a:r>
            <a:endParaRPr lang="fa-IR" sz="1600" dirty="0">
              <a:solidFill>
                <a:srgbClr val="FF0000"/>
              </a:solidFill>
              <a:cs typeface="B Titr" panose="00000700000000000000" pitchFamily="2" charset="-78"/>
            </a:endParaRPr>
          </a:p>
        </p:txBody>
      </p:sp>
      <p:sp>
        <p:nvSpPr>
          <p:cNvPr id="6" name="TextBox 5"/>
          <p:cNvSpPr txBox="1"/>
          <p:nvPr/>
        </p:nvSpPr>
        <p:spPr>
          <a:xfrm>
            <a:off x="1828802" y="2690354"/>
            <a:ext cx="9061938" cy="2308324"/>
          </a:xfrm>
          <a:prstGeom prst="rect">
            <a:avLst/>
          </a:prstGeom>
          <a:noFill/>
        </p:spPr>
        <p:txBody>
          <a:bodyPr wrap="square" rtlCol="1">
            <a:spAutoFit/>
          </a:bodyPr>
          <a:lstStyle/>
          <a:p>
            <a:pPr algn="r" rtl="1">
              <a:lnSpc>
                <a:spcPct val="200000"/>
              </a:lnSpc>
            </a:pPr>
            <a:r>
              <a:rPr lang="fa-IR" b="1" dirty="0" smtClean="0"/>
              <a:t>پس از این اسلاید</a:t>
            </a:r>
          </a:p>
          <a:p>
            <a:pPr algn="r" rtl="1">
              <a:lnSpc>
                <a:spcPct val="200000"/>
              </a:lnSpc>
            </a:pPr>
            <a:r>
              <a:rPr lang="fa-IR" b="1" dirty="0" smtClean="0"/>
              <a:t>به ترتیب نوبت به داوران می‌رسد تا سوالات خود را بپرسند، در پایان سوالات هر داور، شما به سوالات پاسخ می‌دهید.</a:t>
            </a:r>
          </a:p>
          <a:p>
            <a:pPr algn="r" rtl="1">
              <a:lnSpc>
                <a:spcPct val="200000"/>
              </a:lnSpc>
            </a:pPr>
            <a:r>
              <a:rPr lang="fa-IR" b="1" dirty="0" smtClean="0"/>
              <a:t>پس از آن حاضرین در جلسه اگر سوال داشته باشند می‌پرسند و شما پاسخ می‌دهید.</a:t>
            </a:r>
          </a:p>
          <a:p>
            <a:pPr algn="r" rtl="1">
              <a:lnSpc>
                <a:spcPct val="200000"/>
              </a:lnSpc>
            </a:pPr>
            <a:r>
              <a:rPr lang="fa-IR" b="1" dirty="0" smtClean="0"/>
              <a:t>پس از آن اساتید مشاور و در آخر استاد راهنمای اول صحبت می‌کنند.</a:t>
            </a:r>
            <a:endParaRPr lang="fa-IR" b="1" dirty="0"/>
          </a:p>
        </p:txBody>
      </p:sp>
      <p:sp>
        <p:nvSpPr>
          <p:cNvPr id="7" name="TextBox 6"/>
          <p:cNvSpPr txBox="1"/>
          <p:nvPr/>
        </p:nvSpPr>
        <p:spPr>
          <a:xfrm>
            <a:off x="4248615" y="5345723"/>
            <a:ext cx="6536618" cy="369332"/>
          </a:xfrm>
          <a:prstGeom prst="rect">
            <a:avLst/>
          </a:prstGeom>
          <a:noFill/>
        </p:spPr>
        <p:txBody>
          <a:bodyPr wrap="square" rtlCol="1">
            <a:spAutoFit/>
          </a:bodyPr>
          <a:lstStyle/>
          <a:p>
            <a:pPr algn="r" rtl="1"/>
            <a:r>
              <a:rPr lang="fa-IR" dirty="0" smtClean="0">
                <a:cs typeface="B Titr" panose="00000700000000000000" pitchFamily="2" charset="-78"/>
              </a:rPr>
              <a:t>بعد از آن نوبت شما می‌شود برای، تقدیر و تشکر و سپس خواندن سوگند نامه</a:t>
            </a:r>
            <a:endParaRPr lang="fa-IR" dirty="0">
              <a:cs typeface="B Titr" panose="00000700000000000000" pitchFamily="2" charset="-78"/>
            </a:endParaRPr>
          </a:p>
        </p:txBody>
      </p:sp>
    </p:spTree>
    <p:extLst>
      <p:ext uri="{BB962C8B-B14F-4D97-AF65-F5344CB8AC3E}">
        <p14:creationId xmlns:p14="http://schemas.microsoft.com/office/powerpoint/2010/main" val="8495339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39354" y="1289538"/>
            <a:ext cx="3763108" cy="369332"/>
          </a:xfrm>
          <a:prstGeom prst="rect">
            <a:avLst/>
          </a:prstGeom>
          <a:noFill/>
        </p:spPr>
        <p:txBody>
          <a:bodyPr wrap="square" rtlCol="1">
            <a:spAutoFit/>
          </a:bodyPr>
          <a:lstStyle/>
          <a:p>
            <a:pPr algn="r" rtl="1"/>
            <a:r>
              <a:rPr lang="fa-IR" dirty="0" smtClean="0">
                <a:solidFill>
                  <a:srgbClr val="CC00FF"/>
                </a:solidFill>
                <a:cs typeface="B Titr" panose="00000700000000000000" pitchFamily="2" charset="-78"/>
              </a:rPr>
              <a:t>تقدیر و تشکر</a:t>
            </a:r>
            <a:endParaRPr lang="fa-IR" dirty="0">
              <a:solidFill>
                <a:srgbClr val="CC00FF"/>
              </a:solidFill>
              <a:cs typeface="B Titr" panose="00000700000000000000" pitchFamily="2" charset="-78"/>
            </a:endParaRPr>
          </a:p>
        </p:txBody>
      </p:sp>
    </p:spTree>
    <p:extLst>
      <p:ext uri="{BB962C8B-B14F-4D97-AF65-F5344CB8AC3E}">
        <p14:creationId xmlns:p14="http://schemas.microsoft.com/office/powerpoint/2010/main" val="23509356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93723" y="926123"/>
            <a:ext cx="2954215" cy="1373453"/>
          </a:xfrm>
          <a:prstGeom prst="rect">
            <a:avLst/>
          </a:prstGeom>
          <a:noFill/>
        </p:spPr>
        <p:txBody>
          <a:bodyPr wrap="square" rtlCol="1">
            <a:spAutoFit/>
          </a:bodyPr>
          <a:lstStyle/>
          <a:p>
            <a:pPr algn="r" rtl="1">
              <a:lnSpc>
                <a:spcPct val="250000"/>
              </a:lnSpc>
            </a:pPr>
            <a:r>
              <a:rPr lang="fa-IR" dirty="0" smtClean="0">
                <a:solidFill>
                  <a:srgbClr val="CC00FF"/>
                </a:solidFill>
                <a:cs typeface="B Titr" panose="00000700000000000000" pitchFamily="2" charset="-78"/>
              </a:rPr>
              <a:t>سوگند نامه</a:t>
            </a:r>
          </a:p>
          <a:p>
            <a:pPr algn="r" rtl="1">
              <a:lnSpc>
                <a:spcPct val="250000"/>
              </a:lnSpc>
            </a:pPr>
            <a:r>
              <a:rPr lang="fa-IR" dirty="0" smtClean="0">
                <a:cs typeface="B Titr" panose="00000700000000000000" pitchFamily="2" charset="-78"/>
              </a:rPr>
              <a:t>به صورت ایستاده خوانده شود.</a:t>
            </a:r>
            <a:endParaRPr lang="fa-IR" dirty="0">
              <a:cs typeface="B Titr" panose="00000700000000000000" pitchFamily="2" charset="-78"/>
            </a:endParaRPr>
          </a:p>
        </p:txBody>
      </p:sp>
    </p:spTree>
    <p:extLst>
      <p:ext uri="{BB962C8B-B14F-4D97-AF65-F5344CB8AC3E}">
        <p14:creationId xmlns:p14="http://schemas.microsoft.com/office/powerpoint/2010/main" val="41813539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3679" y="696434"/>
            <a:ext cx="10811536" cy="5770811"/>
          </a:xfrm>
          <a:prstGeom prst="rect">
            <a:avLst/>
          </a:prstGeom>
          <a:noFill/>
        </p:spPr>
        <p:txBody>
          <a:bodyPr wrap="square" rtlCol="1">
            <a:spAutoFit/>
          </a:bodyPr>
          <a:lstStyle/>
          <a:p>
            <a:pPr marL="285750" indent="-285750" algn="r" rtl="1">
              <a:lnSpc>
                <a:spcPct val="150000"/>
              </a:lnSpc>
              <a:buFont typeface="Wingdings" panose="05000000000000000000" pitchFamily="2" charset="2"/>
              <a:buChar char="§"/>
            </a:pPr>
            <a:r>
              <a:rPr lang="fa-IR" b="1" dirty="0" smtClean="0">
                <a:cs typeface="B Nazanin" panose="00000400000000000000" pitchFamily="2" charset="-78"/>
              </a:rPr>
              <a:t>این الگو به منظور راهنمائی برای دفاع از پایان‌نامه‌های پزشکی عمومی تهیه شده است.</a:t>
            </a:r>
          </a:p>
          <a:p>
            <a:pPr marL="285750" indent="-285750" algn="r" rtl="1">
              <a:lnSpc>
                <a:spcPct val="150000"/>
              </a:lnSpc>
              <a:buFont typeface="Wingdings" panose="05000000000000000000" pitchFamily="2" charset="2"/>
              <a:buChar char="§"/>
            </a:pPr>
            <a:r>
              <a:rPr lang="fa-IR" b="1" dirty="0">
                <a:cs typeface="B Nazanin" panose="00000400000000000000" pitchFamily="2" charset="-78"/>
              </a:rPr>
              <a:t>رنگ زمینه، رنگ قلم (فونت)، فرم و الگو، مطابق سلیقه خودتان باشد.</a:t>
            </a:r>
          </a:p>
          <a:p>
            <a:pPr marL="285750" indent="-285750" algn="r" rtl="1">
              <a:lnSpc>
                <a:spcPct val="150000"/>
              </a:lnSpc>
              <a:buFont typeface="Wingdings" panose="05000000000000000000" pitchFamily="2" charset="2"/>
              <a:buChar char="§"/>
            </a:pPr>
            <a:r>
              <a:rPr lang="fa-IR" b="1" dirty="0" smtClean="0">
                <a:cs typeface="B Nazanin" panose="00000400000000000000" pitchFamily="2" charset="-78"/>
              </a:rPr>
              <a:t>در </a:t>
            </a:r>
            <a:r>
              <a:rPr lang="fa-IR" b="1" dirty="0">
                <a:cs typeface="B Nazanin" panose="00000400000000000000" pitchFamily="2" charset="-78"/>
              </a:rPr>
              <a:t>هر اسلاید بیشتر از 8 سطر و در هر سطر بیشتر از 8 کلمه نباشد</a:t>
            </a:r>
            <a:r>
              <a:rPr lang="fa-IR" b="1" dirty="0" smtClean="0">
                <a:cs typeface="B Nazanin" panose="00000400000000000000" pitchFamily="2" charset="-78"/>
              </a:rPr>
              <a:t>. (عدد 8 و 8 استاندارد یک اسلاید در </a:t>
            </a:r>
            <a:r>
              <a:rPr lang="en-US" b="1" dirty="0" smtClean="0">
                <a:cs typeface="B Nazanin" panose="00000400000000000000" pitchFamily="2" charset="-78"/>
              </a:rPr>
              <a:t>power point</a:t>
            </a:r>
            <a:r>
              <a:rPr lang="fa-IR" b="1" dirty="0" smtClean="0">
                <a:cs typeface="B Nazanin" panose="00000400000000000000" pitchFamily="2" charset="-78"/>
              </a:rPr>
              <a:t> است).</a:t>
            </a:r>
            <a:endParaRPr lang="fa-IR" b="1" dirty="0">
              <a:cs typeface="B Nazanin" panose="00000400000000000000" pitchFamily="2" charset="-78"/>
            </a:endParaRPr>
          </a:p>
          <a:p>
            <a:pPr marL="285750" indent="-285750" algn="r" rtl="1">
              <a:lnSpc>
                <a:spcPct val="150000"/>
              </a:lnSpc>
              <a:buFont typeface="Wingdings" panose="05000000000000000000" pitchFamily="2" charset="2"/>
              <a:buChar char="§"/>
            </a:pPr>
            <a:r>
              <a:rPr lang="fa-IR" sz="1600" b="1" dirty="0" smtClean="0">
                <a:cs typeface="B Nazanin" panose="00000400000000000000" pitchFamily="2" charset="-78"/>
              </a:rPr>
              <a:t>زمان دفاع حدود 25 دقیقه است. دقت کنید کمتر از 20 دقیقه و بیشتر از 30 دقیقه نشود، جزئیات زمان و تعداد در اسلاید بعدی قرار دارد.</a:t>
            </a:r>
          </a:p>
          <a:p>
            <a:pPr marL="285750" indent="-285750" algn="r" rtl="1">
              <a:lnSpc>
                <a:spcPct val="150000"/>
              </a:lnSpc>
              <a:buFont typeface="Wingdings" panose="05000000000000000000" pitchFamily="2" charset="2"/>
              <a:buChar char="§"/>
            </a:pPr>
            <a:r>
              <a:rPr lang="fa-IR" b="1" dirty="0" smtClean="0">
                <a:cs typeface="B Nazanin" panose="00000400000000000000" pitchFamily="2" charset="-78"/>
              </a:rPr>
              <a:t>زمان خود را در نظر بگیرید. بیشترین زمان به مواد و روش‌ها (روش کار) و نتایج اختصاص داده شود.</a:t>
            </a:r>
          </a:p>
          <a:p>
            <a:pPr marL="285750" indent="-285750" algn="r" rtl="1">
              <a:lnSpc>
                <a:spcPct val="150000"/>
              </a:lnSpc>
              <a:buFont typeface="Wingdings" panose="05000000000000000000" pitchFamily="2" charset="2"/>
              <a:buChar char="§"/>
            </a:pPr>
            <a:r>
              <a:rPr lang="fa-IR" b="1" dirty="0" smtClean="0">
                <a:cs typeface="B Nazanin" panose="00000400000000000000" pitchFamily="2" charset="-78"/>
              </a:rPr>
              <a:t>در هنگام ارائه بیشتر پژوهش خود را ارائه کنید.</a:t>
            </a:r>
          </a:p>
          <a:p>
            <a:pPr marL="285750" indent="-285750" algn="r" rtl="1">
              <a:lnSpc>
                <a:spcPct val="150000"/>
              </a:lnSpc>
              <a:buFont typeface="Wingdings" panose="05000000000000000000" pitchFamily="2" charset="2"/>
              <a:buChar char="§"/>
            </a:pPr>
            <a:r>
              <a:rPr lang="fa-IR" b="1" dirty="0" smtClean="0">
                <a:cs typeface="B Nazanin" panose="00000400000000000000" pitchFamily="2" charset="-78"/>
              </a:rPr>
              <a:t>در اسلایدها مطالب را از پایان‌نامه </a:t>
            </a:r>
            <a:r>
              <a:rPr lang="en-US" b="1" dirty="0" smtClean="0">
                <a:cs typeface="B Nazanin" panose="00000400000000000000" pitchFamily="2" charset="-78"/>
              </a:rPr>
              <a:t> copy and paste</a:t>
            </a:r>
            <a:r>
              <a:rPr lang="fa-IR" b="1" dirty="0" smtClean="0">
                <a:cs typeface="B Nazanin" panose="00000400000000000000" pitchFamily="2" charset="-78"/>
              </a:rPr>
              <a:t> نکنید.</a:t>
            </a:r>
          </a:p>
          <a:p>
            <a:pPr marL="285750" indent="-285750" algn="r" rtl="1">
              <a:lnSpc>
                <a:spcPct val="150000"/>
              </a:lnSpc>
              <a:buFont typeface="Wingdings" panose="05000000000000000000" pitchFamily="2" charset="2"/>
              <a:buChar char="§"/>
            </a:pPr>
            <a:r>
              <a:rPr lang="fa-IR" sz="1600" b="1" dirty="0" smtClean="0">
                <a:solidFill>
                  <a:srgbClr val="FF0000"/>
                </a:solidFill>
                <a:cs typeface="B Titr" panose="00000700000000000000" pitchFamily="2" charset="-78"/>
              </a:rPr>
              <a:t>شما باید صحبت کنید، نه اینکه از روی اسلایدها بخوانید. </a:t>
            </a:r>
            <a:r>
              <a:rPr lang="fa-IR" b="1" dirty="0" smtClean="0">
                <a:cs typeface="B Nazanin" panose="00000400000000000000" pitchFamily="2" charset="-78"/>
              </a:rPr>
              <a:t>(خواندن از روی اسلاید برای شنوندگان بسیار خسته‌کننده است).</a:t>
            </a:r>
          </a:p>
          <a:p>
            <a:pPr marL="285750" indent="-285750" algn="r" rtl="1">
              <a:lnSpc>
                <a:spcPct val="150000"/>
              </a:lnSpc>
              <a:buFont typeface="Wingdings" panose="05000000000000000000" pitchFamily="2" charset="2"/>
              <a:buChar char="§"/>
            </a:pPr>
            <a:r>
              <a:rPr lang="fa-IR" b="1" dirty="0" smtClean="0">
                <a:cs typeface="B Nazanin" panose="00000400000000000000" pitchFamily="2" charset="-78"/>
              </a:rPr>
              <a:t>تاکید می‌گردد، در هیچ ارائه علمی (دفاع پروپوزال، دفاع پایان‌نامه، کنفرانس، سمینار، همایش و ...) در داخل کشور و یا خارج کشور به زبان فارسی و یا انگلیسی از روی اسلاید نخوانید.</a:t>
            </a:r>
          </a:p>
          <a:p>
            <a:pPr marL="285750" indent="-285750" algn="r" rtl="1">
              <a:lnSpc>
                <a:spcPct val="150000"/>
              </a:lnSpc>
              <a:buFont typeface="Wingdings" panose="05000000000000000000" pitchFamily="2" charset="2"/>
              <a:buChar char="§"/>
            </a:pPr>
            <a:r>
              <a:rPr lang="fa-IR" sz="1600" b="1" dirty="0" smtClean="0">
                <a:cs typeface="B Nazanin" panose="00000400000000000000" pitchFamily="2" charset="-78"/>
              </a:rPr>
              <a:t>حتما قبل از دفاع، آخرین </a:t>
            </a:r>
            <a:r>
              <a:rPr lang="fa-IR" sz="1600" b="1" dirty="0">
                <a:cs typeface="B Nazanin" panose="00000400000000000000" pitchFamily="2" charset="-78"/>
              </a:rPr>
              <a:t>مقالات و پژوهش‌های </a:t>
            </a:r>
            <a:r>
              <a:rPr lang="fa-IR" sz="1600" b="1" dirty="0" smtClean="0">
                <a:cs typeface="B Nazanin" panose="00000400000000000000" pitchFamily="2" charset="-78"/>
              </a:rPr>
              <a:t>جدید –2 تا 3 سال گذشته - را </a:t>
            </a:r>
            <a:r>
              <a:rPr lang="fa-IR" sz="1600" b="1" dirty="0">
                <a:cs typeface="B Nazanin" panose="00000400000000000000" pitchFamily="2" charset="-78"/>
              </a:rPr>
              <a:t>جستجوی </a:t>
            </a:r>
            <a:r>
              <a:rPr lang="fa-IR" sz="1600" b="1" dirty="0" smtClean="0">
                <a:cs typeface="B Nazanin" panose="00000400000000000000" pitchFamily="2" charset="-78"/>
              </a:rPr>
              <a:t>کنید، فقط به مرور متون در پروپوزال اکتفا نکنید.</a:t>
            </a:r>
          </a:p>
          <a:p>
            <a:pPr marL="285750" indent="-285750" algn="r" rtl="1">
              <a:lnSpc>
                <a:spcPct val="150000"/>
              </a:lnSpc>
              <a:buFont typeface="Wingdings" panose="05000000000000000000" pitchFamily="2" charset="2"/>
              <a:buChar char="§"/>
            </a:pPr>
            <a:r>
              <a:rPr lang="fa-IR" b="1" dirty="0" smtClean="0">
                <a:cs typeface="B Nazanin" panose="00000400000000000000" pitchFamily="2" charset="-78"/>
              </a:rPr>
              <a:t>بیشتر از معمول </a:t>
            </a:r>
            <a:r>
              <a:rPr lang="en-US" b="1" dirty="0" smtClean="0">
                <a:cs typeface="B Nazanin" panose="00000400000000000000" pitchFamily="2" charset="-78"/>
              </a:rPr>
              <a:t>animation</a:t>
            </a:r>
            <a:r>
              <a:rPr lang="fa-IR" b="1" dirty="0" smtClean="0">
                <a:cs typeface="B Nazanin" panose="00000400000000000000" pitchFamily="2" charset="-78"/>
              </a:rPr>
              <a:t> استفاده نکنید.</a:t>
            </a:r>
          </a:p>
          <a:p>
            <a:pPr marL="285750" indent="-285750" algn="r" rtl="1">
              <a:lnSpc>
                <a:spcPct val="150000"/>
              </a:lnSpc>
              <a:buFont typeface="Wingdings" panose="05000000000000000000" pitchFamily="2" charset="2"/>
              <a:buChar char="§"/>
            </a:pPr>
            <a:r>
              <a:rPr lang="fa-IR" b="1" dirty="0" smtClean="0">
                <a:cs typeface="B Nazanin" panose="00000400000000000000" pitchFamily="2" charset="-78"/>
              </a:rPr>
              <a:t>آرام، مفهوم و با صدای بلند و اعتماد به‌نفس صحبت کنید.</a:t>
            </a:r>
          </a:p>
          <a:p>
            <a:pPr marL="285750" indent="-285750" algn="r" rtl="1">
              <a:lnSpc>
                <a:spcPct val="150000"/>
              </a:lnSpc>
              <a:buFont typeface="Wingdings" panose="05000000000000000000" pitchFamily="2" charset="2"/>
              <a:buChar char="§"/>
            </a:pPr>
            <a:r>
              <a:rPr lang="fa-IR" sz="1600" b="1" dirty="0" smtClean="0">
                <a:cs typeface="B Nazanin" panose="00000400000000000000" pitchFamily="2" charset="-78"/>
              </a:rPr>
              <a:t>قبل از حضور در جلسه دفاع یک نوبت پایان‌نامه را برای در حضور دوستان و یا خانواده با صدای بلند ارائه کنید، زمان آن را محاسبه کنید.</a:t>
            </a:r>
            <a:endParaRPr lang="fa-IR" sz="1600" b="1" dirty="0">
              <a:cs typeface="B Nazanin" panose="00000400000000000000" pitchFamily="2" charset="-78"/>
            </a:endParaRPr>
          </a:p>
        </p:txBody>
      </p:sp>
      <p:sp>
        <p:nvSpPr>
          <p:cNvPr id="3" name="TextBox 2"/>
          <p:cNvSpPr txBox="1"/>
          <p:nvPr/>
        </p:nvSpPr>
        <p:spPr>
          <a:xfrm>
            <a:off x="8148969" y="327102"/>
            <a:ext cx="3376246" cy="369332"/>
          </a:xfrm>
          <a:prstGeom prst="rect">
            <a:avLst/>
          </a:prstGeom>
          <a:noFill/>
        </p:spPr>
        <p:txBody>
          <a:bodyPr wrap="square" rtlCol="1">
            <a:spAutoFit/>
          </a:bodyPr>
          <a:lstStyle/>
          <a:p>
            <a:pPr algn="r" rtl="1"/>
            <a:r>
              <a:rPr lang="fa-IR" dirty="0" smtClean="0">
                <a:cs typeface="B Titr" panose="00000700000000000000" pitchFamily="2" charset="-78"/>
              </a:rPr>
              <a:t>راهنمائی‌ کلی برای تهیه اسلاید</a:t>
            </a:r>
            <a:endParaRPr lang="fa-IR" dirty="0">
              <a:cs typeface="B Titr" panose="00000700000000000000" pitchFamily="2" charset="-78"/>
            </a:endParaRPr>
          </a:p>
        </p:txBody>
      </p:sp>
    </p:spTree>
    <p:extLst>
      <p:ext uri="{BB962C8B-B14F-4D97-AF65-F5344CB8AC3E}">
        <p14:creationId xmlns:p14="http://schemas.microsoft.com/office/powerpoint/2010/main" val="38307396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28210358"/>
              </p:ext>
            </p:extLst>
          </p:nvPr>
        </p:nvGraphicFramePr>
        <p:xfrm>
          <a:off x="2924099" y="1154561"/>
          <a:ext cx="8127999" cy="3729672"/>
        </p:xfrm>
        <a:graphic>
          <a:graphicData uri="http://schemas.openxmlformats.org/drawingml/2006/table">
            <a:tbl>
              <a:tblPr rtl="1" firstRow="1" bandRow="1">
                <a:tableStyleId>{5C22544A-7EE6-4342-B048-85BDC9FD1C3A}</a:tableStyleId>
              </a:tblPr>
              <a:tblGrid>
                <a:gridCol w="2709333">
                  <a:extLst>
                    <a:ext uri="{9D8B030D-6E8A-4147-A177-3AD203B41FA5}">
                      <a16:colId xmlns:a16="http://schemas.microsoft.com/office/drawing/2014/main" val="1645557626"/>
                    </a:ext>
                  </a:extLst>
                </a:gridCol>
                <a:gridCol w="2709333">
                  <a:extLst>
                    <a:ext uri="{9D8B030D-6E8A-4147-A177-3AD203B41FA5}">
                      <a16:colId xmlns:a16="http://schemas.microsoft.com/office/drawing/2014/main" val="2090087403"/>
                    </a:ext>
                  </a:extLst>
                </a:gridCol>
                <a:gridCol w="2709333">
                  <a:extLst>
                    <a:ext uri="{9D8B030D-6E8A-4147-A177-3AD203B41FA5}">
                      <a16:colId xmlns:a16="http://schemas.microsoft.com/office/drawing/2014/main" val="2418211632"/>
                    </a:ext>
                  </a:extLst>
                </a:gridCol>
              </a:tblGrid>
              <a:tr h="414408">
                <a:tc>
                  <a:txBody>
                    <a:bodyPr/>
                    <a:lstStyle/>
                    <a:p>
                      <a:pPr algn="ctr" rtl="1"/>
                      <a:endParaRPr lang="fa-IR" sz="1600" dirty="0">
                        <a:cs typeface="B Titr" panose="00000700000000000000" pitchFamily="2" charset="-78"/>
                      </a:endParaRPr>
                    </a:p>
                  </a:txBody>
                  <a:tcPr/>
                </a:tc>
                <a:tc>
                  <a:txBody>
                    <a:bodyPr/>
                    <a:lstStyle/>
                    <a:p>
                      <a:pPr algn="ctr" rtl="1"/>
                      <a:r>
                        <a:rPr lang="fa-IR" sz="1600" dirty="0" smtClean="0">
                          <a:cs typeface="B Titr" panose="00000700000000000000" pitchFamily="2" charset="-78"/>
                        </a:rPr>
                        <a:t>زمان</a:t>
                      </a:r>
                      <a:endParaRPr lang="fa-IR" sz="1600" dirty="0">
                        <a:cs typeface="B Titr" panose="00000700000000000000" pitchFamily="2" charset="-78"/>
                      </a:endParaRPr>
                    </a:p>
                  </a:txBody>
                  <a:tcPr/>
                </a:tc>
                <a:tc>
                  <a:txBody>
                    <a:bodyPr/>
                    <a:lstStyle/>
                    <a:p>
                      <a:pPr algn="ctr" rtl="1"/>
                      <a:r>
                        <a:rPr lang="fa-IR" sz="1600" dirty="0" smtClean="0">
                          <a:cs typeface="B Titr" panose="00000700000000000000" pitchFamily="2" charset="-78"/>
                        </a:rPr>
                        <a:t>تعداد</a:t>
                      </a:r>
                      <a:endParaRPr lang="fa-IR" sz="1600" dirty="0">
                        <a:cs typeface="B Titr" panose="00000700000000000000" pitchFamily="2" charset="-78"/>
                      </a:endParaRPr>
                    </a:p>
                  </a:txBody>
                  <a:tcPr/>
                </a:tc>
                <a:extLst>
                  <a:ext uri="{0D108BD9-81ED-4DB2-BD59-A6C34878D82A}">
                    <a16:rowId xmlns:a16="http://schemas.microsoft.com/office/drawing/2014/main" val="510009953"/>
                  </a:ext>
                </a:extLst>
              </a:tr>
              <a:tr h="414408">
                <a:tc>
                  <a:txBody>
                    <a:bodyPr/>
                    <a:lstStyle/>
                    <a:p>
                      <a:pPr algn="ctr" rtl="1"/>
                      <a:r>
                        <a:rPr lang="fa-IR" sz="1600" dirty="0" smtClean="0">
                          <a:cs typeface="B Titr" panose="00000700000000000000" pitchFamily="2" charset="-78"/>
                        </a:rPr>
                        <a:t>عنوان</a:t>
                      </a:r>
                      <a:endParaRPr lang="fa-IR" sz="1600" dirty="0">
                        <a:cs typeface="B Titr" panose="00000700000000000000" pitchFamily="2" charset="-78"/>
                      </a:endParaRPr>
                    </a:p>
                  </a:txBody>
                  <a:tcPr/>
                </a:tc>
                <a:tc>
                  <a:txBody>
                    <a:bodyPr/>
                    <a:lstStyle/>
                    <a:p>
                      <a:pPr algn="ctr" rtl="1"/>
                      <a:r>
                        <a:rPr lang="fa-IR" sz="1400" dirty="0" smtClean="0">
                          <a:cs typeface="B Titr" panose="00000700000000000000" pitchFamily="2" charset="-78"/>
                        </a:rPr>
                        <a:t>1 دقیقه</a:t>
                      </a:r>
                      <a:endParaRPr lang="fa-IR" sz="1400" dirty="0">
                        <a:cs typeface="B Titr" panose="00000700000000000000" pitchFamily="2" charset="-78"/>
                      </a:endParaRPr>
                    </a:p>
                  </a:txBody>
                  <a:tcPr/>
                </a:tc>
                <a:tc>
                  <a:txBody>
                    <a:bodyPr/>
                    <a:lstStyle/>
                    <a:p>
                      <a:pPr algn="ctr" rtl="1"/>
                      <a:r>
                        <a:rPr lang="fa-IR" sz="1400" dirty="0" smtClean="0">
                          <a:cs typeface="B Titr" panose="00000700000000000000" pitchFamily="2" charset="-78"/>
                        </a:rPr>
                        <a:t>1  اسلاید</a:t>
                      </a:r>
                      <a:endParaRPr lang="fa-IR" sz="1400" dirty="0">
                        <a:cs typeface="B Titr" panose="00000700000000000000" pitchFamily="2" charset="-78"/>
                      </a:endParaRPr>
                    </a:p>
                  </a:txBody>
                  <a:tcPr/>
                </a:tc>
                <a:extLst>
                  <a:ext uri="{0D108BD9-81ED-4DB2-BD59-A6C34878D82A}">
                    <a16:rowId xmlns:a16="http://schemas.microsoft.com/office/drawing/2014/main" val="665470398"/>
                  </a:ext>
                </a:extLst>
              </a:tr>
              <a:tr h="414408">
                <a:tc>
                  <a:txBody>
                    <a:bodyPr/>
                    <a:lstStyle/>
                    <a:p>
                      <a:pPr algn="ctr" rtl="1"/>
                      <a:r>
                        <a:rPr lang="fa-IR" sz="1600" dirty="0" smtClean="0">
                          <a:cs typeface="B Titr" panose="00000700000000000000" pitchFamily="2" charset="-78"/>
                        </a:rPr>
                        <a:t>مقدمه</a:t>
                      </a:r>
                      <a:endParaRPr lang="fa-IR" sz="1600" dirty="0">
                        <a:cs typeface="B Titr" panose="00000700000000000000" pitchFamily="2" charset="-78"/>
                      </a:endParaRPr>
                    </a:p>
                  </a:txBody>
                  <a:tcPr/>
                </a:tc>
                <a:tc>
                  <a:txBody>
                    <a:bodyPr/>
                    <a:lstStyle/>
                    <a:p>
                      <a:pPr algn="ctr" rtl="1"/>
                      <a:r>
                        <a:rPr lang="fa-IR" sz="1400" dirty="0" smtClean="0">
                          <a:cs typeface="B Titr" panose="00000700000000000000" pitchFamily="2" charset="-78"/>
                        </a:rPr>
                        <a:t>4 دقیقه</a:t>
                      </a:r>
                      <a:endParaRPr lang="fa-IR" sz="1400" dirty="0">
                        <a:cs typeface="B Titr" panose="00000700000000000000" pitchFamily="2" charset="-78"/>
                      </a:endParaRPr>
                    </a:p>
                  </a:txBody>
                  <a:tcPr/>
                </a:tc>
                <a:tc>
                  <a:txBody>
                    <a:bodyPr/>
                    <a:lstStyle/>
                    <a:p>
                      <a:pPr algn="ctr" rtl="1"/>
                      <a:r>
                        <a:rPr lang="fa-IR" sz="1400" dirty="0" smtClean="0">
                          <a:cs typeface="B Titr" panose="00000700000000000000" pitchFamily="2" charset="-78"/>
                        </a:rPr>
                        <a:t>4  اسلاید</a:t>
                      </a:r>
                      <a:endParaRPr lang="fa-IR" sz="1400" dirty="0">
                        <a:cs typeface="B Titr" panose="00000700000000000000" pitchFamily="2" charset="-78"/>
                      </a:endParaRPr>
                    </a:p>
                  </a:txBody>
                  <a:tcPr/>
                </a:tc>
                <a:extLst>
                  <a:ext uri="{0D108BD9-81ED-4DB2-BD59-A6C34878D82A}">
                    <a16:rowId xmlns:a16="http://schemas.microsoft.com/office/drawing/2014/main" val="733579126"/>
                  </a:ext>
                </a:extLst>
              </a:tr>
              <a:tr h="414408">
                <a:tc>
                  <a:txBody>
                    <a:bodyPr/>
                    <a:lstStyle/>
                    <a:p>
                      <a:pPr algn="ctr" rtl="1"/>
                      <a:r>
                        <a:rPr lang="fa-IR" sz="1600" dirty="0" smtClean="0">
                          <a:cs typeface="B Titr" panose="00000700000000000000" pitchFamily="2" charset="-78"/>
                        </a:rPr>
                        <a:t>مواد و روش‌ها</a:t>
                      </a:r>
                      <a:endParaRPr lang="fa-IR" sz="1600" dirty="0">
                        <a:cs typeface="B Titr" panose="00000700000000000000" pitchFamily="2" charset="-78"/>
                      </a:endParaRPr>
                    </a:p>
                  </a:txBody>
                  <a:tcPr/>
                </a:tc>
                <a:tc>
                  <a:txBody>
                    <a:bodyPr/>
                    <a:lstStyle/>
                    <a:p>
                      <a:pPr algn="ctr" rtl="1"/>
                      <a:r>
                        <a:rPr lang="fa-IR" sz="1400" dirty="0" smtClean="0">
                          <a:cs typeface="B Titr" panose="00000700000000000000" pitchFamily="2" charset="-78"/>
                        </a:rPr>
                        <a:t>7</a:t>
                      </a:r>
                      <a:r>
                        <a:rPr lang="fa-IR" sz="1400" baseline="0" dirty="0" smtClean="0">
                          <a:cs typeface="B Titr" panose="00000700000000000000" pitchFamily="2" charset="-78"/>
                        </a:rPr>
                        <a:t> دقیقه</a:t>
                      </a:r>
                      <a:endParaRPr lang="fa-IR" sz="1400" dirty="0">
                        <a:cs typeface="B Titr" panose="00000700000000000000" pitchFamily="2" charset="-78"/>
                      </a:endParaRPr>
                    </a:p>
                  </a:txBody>
                  <a:tcPr/>
                </a:tc>
                <a:tc>
                  <a:txBody>
                    <a:bodyPr/>
                    <a:lstStyle/>
                    <a:p>
                      <a:pPr algn="ctr" rtl="1"/>
                      <a:r>
                        <a:rPr lang="fa-IR" sz="1400" dirty="0" smtClean="0">
                          <a:cs typeface="B Titr" panose="00000700000000000000" pitchFamily="2" charset="-78"/>
                        </a:rPr>
                        <a:t>6  اسلاید</a:t>
                      </a:r>
                      <a:endParaRPr lang="fa-IR" sz="1400" dirty="0">
                        <a:cs typeface="B Titr" panose="00000700000000000000" pitchFamily="2" charset="-78"/>
                      </a:endParaRPr>
                    </a:p>
                  </a:txBody>
                  <a:tcPr/>
                </a:tc>
                <a:extLst>
                  <a:ext uri="{0D108BD9-81ED-4DB2-BD59-A6C34878D82A}">
                    <a16:rowId xmlns:a16="http://schemas.microsoft.com/office/drawing/2014/main" val="1408000184"/>
                  </a:ext>
                </a:extLst>
              </a:tr>
              <a:tr h="414408">
                <a:tc>
                  <a:txBody>
                    <a:bodyPr/>
                    <a:lstStyle/>
                    <a:p>
                      <a:pPr algn="ctr" rtl="1"/>
                      <a:r>
                        <a:rPr lang="fa-IR" sz="1600" dirty="0" smtClean="0">
                          <a:cs typeface="B Titr" panose="00000700000000000000" pitchFamily="2" charset="-78"/>
                        </a:rPr>
                        <a:t>نتایج</a:t>
                      </a:r>
                      <a:endParaRPr lang="fa-IR" sz="1600" dirty="0">
                        <a:cs typeface="B Titr" panose="00000700000000000000" pitchFamily="2" charset="-78"/>
                      </a:endParaRPr>
                    </a:p>
                  </a:txBody>
                  <a:tcPr/>
                </a:tc>
                <a:tc>
                  <a:txBody>
                    <a:bodyPr/>
                    <a:lstStyle/>
                    <a:p>
                      <a:pPr algn="ctr" rtl="1"/>
                      <a:r>
                        <a:rPr lang="fa-IR" sz="1400" dirty="0" smtClean="0">
                          <a:cs typeface="B Titr" panose="00000700000000000000" pitchFamily="2" charset="-78"/>
                        </a:rPr>
                        <a:t>8 دقیقه</a:t>
                      </a:r>
                      <a:endParaRPr lang="fa-IR" sz="1400" dirty="0">
                        <a:cs typeface="B Titr" panose="00000700000000000000" pitchFamily="2" charset="-78"/>
                      </a:endParaRPr>
                    </a:p>
                  </a:txBody>
                  <a:tcPr/>
                </a:tc>
                <a:tc>
                  <a:txBody>
                    <a:bodyPr/>
                    <a:lstStyle/>
                    <a:p>
                      <a:pPr algn="ctr" rtl="1"/>
                      <a:r>
                        <a:rPr lang="fa-IR" sz="1400" dirty="0" smtClean="0">
                          <a:cs typeface="B Titr" panose="00000700000000000000" pitchFamily="2" charset="-78"/>
                        </a:rPr>
                        <a:t>7  اسلاید</a:t>
                      </a:r>
                      <a:endParaRPr lang="fa-IR" sz="1400" dirty="0">
                        <a:cs typeface="B Titr" panose="00000700000000000000" pitchFamily="2" charset="-78"/>
                      </a:endParaRPr>
                    </a:p>
                  </a:txBody>
                  <a:tcPr/>
                </a:tc>
                <a:extLst>
                  <a:ext uri="{0D108BD9-81ED-4DB2-BD59-A6C34878D82A}">
                    <a16:rowId xmlns:a16="http://schemas.microsoft.com/office/drawing/2014/main" val="3016391353"/>
                  </a:ext>
                </a:extLst>
              </a:tr>
              <a:tr h="414408">
                <a:tc>
                  <a:txBody>
                    <a:bodyPr/>
                    <a:lstStyle/>
                    <a:p>
                      <a:pPr algn="ctr" rtl="1"/>
                      <a:r>
                        <a:rPr lang="fa-IR" sz="1600" dirty="0" smtClean="0">
                          <a:cs typeface="B Titr" panose="00000700000000000000" pitchFamily="2" charset="-78"/>
                        </a:rPr>
                        <a:t>بحث</a:t>
                      </a:r>
                      <a:endParaRPr lang="fa-IR" sz="1600" dirty="0">
                        <a:cs typeface="B Titr" panose="00000700000000000000" pitchFamily="2" charset="-78"/>
                      </a:endParaRPr>
                    </a:p>
                  </a:txBody>
                  <a:tcPr/>
                </a:tc>
                <a:tc>
                  <a:txBody>
                    <a:bodyPr/>
                    <a:lstStyle/>
                    <a:p>
                      <a:pPr algn="ctr" rtl="1"/>
                      <a:r>
                        <a:rPr lang="fa-IR" sz="1400" dirty="0" smtClean="0">
                          <a:cs typeface="B Titr" panose="00000700000000000000" pitchFamily="2" charset="-78"/>
                        </a:rPr>
                        <a:t>5 دقیقه</a:t>
                      </a:r>
                      <a:endParaRPr lang="fa-IR" sz="1400" dirty="0">
                        <a:cs typeface="B Titr" panose="00000700000000000000" pitchFamily="2" charset="-78"/>
                      </a:endParaRPr>
                    </a:p>
                  </a:txBody>
                  <a:tcPr/>
                </a:tc>
                <a:tc>
                  <a:txBody>
                    <a:bodyPr/>
                    <a:lstStyle/>
                    <a:p>
                      <a:pPr algn="ctr" rtl="1"/>
                      <a:r>
                        <a:rPr lang="fa-IR" sz="1400" dirty="0" smtClean="0">
                          <a:cs typeface="B Titr" panose="00000700000000000000" pitchFamily="2" charset="-78"/>
                        </a:rPr>
                        <a:t>4  اسلاید</a:t>
                      </a:r>
                      <a:endParaRPr lang="fa-IR" sz="1400" dirty="0">
                        <a:cs typeface="B Titr" panose="00000700000000000000" pitchFamily="2" charset="-78"/>
                      </a:endParaRPr>
                    </a:p>
                  </a:txBody>
                  <a:tcPr/>
                </a:tc>
                <a:extLst>
                  <a:ext uri="{0D108BD9-81ED-4DB2-BD59-A6C34878D82A}">
                    <a16:rowId xmlns:a16="http://schemas.microsoft.com/office/drawing/2014/main" val="794534766"/>
                  </a:ext>
                </a:extLst>
              </a:tr>
              <a:tr h="41440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600" dirty="0" smtClean="0">
                          <a:cs typeface="B Titr" panose="00000700000000000000" pitchFamily="2" charset="-78"/>
                        </a:rPr>
                        <a:t>نتیجه‌گیری</a:t>
                      </a:r>
                    </a:p>
                  </a:txBody>
                  <a:tcPr/>
                </a:tc>
                <a:tc>
                  <a:txBody>
                    <a:bodyPr/>
                    <a:lstStyle/>
                    <a:p>
                      <a:pPr algn="ctr" rtl="1"/>
                      <a:r>
                        <a:rPr lang="fa-IR" sz="1400" dirty="0" smtClean="0">
                          <a:cs typeface="B Titr" panose="00000700000000000000" pitchFamily="2" charset="-78"/>
                        </a:rPr>
                        <a:t>1 دقیقه</a:t>
                      </a:r>
                      <a:endParaRPr lang="fa-IR" sz="1400" dirty="0">
                        <a:cs typeface="B Titr" panose="00000700000000000000" pitchFamily="2" charset="-78"/>
                      </a:endParaRPr>
                    </a:p>
                  </a:txBody>
                  <a:tcPr/>
                </a:tc>
                <a:tc>
                  <a:txBody>
                    <a:bodyPr/>
                    <a:lstStyle/>
                    <a:p>
                      <a:pPr algn="ctr" rtl="1"/>
                      <a:r>
                        <a:rPr lang="fa-IR" sz="1400" dirty="0" smtClean="0">
                          <a:cs typeface="B Titr" panose="00000700000000000000" pitchFamily="2" charset="-78"/>
                        </a:rPr>
                        <a:t>1  اسلاید</a:t>
                      </a:r>
                      <a:endParaRPr lang="fa-IR" sz="1400" dirty="0">
                        <a:cs typeface="B Titr" panose="00000700000000000000" pitchFamily="2" charset="-78"/>
                      </a:endParaRPr>
                    </a:p>
                  </a:txBody>
                  <a:tcPr/>
                </a:tc>
                <a:extLst>
                  <a:ext uri="{0D108BD9-81ED-4DB2-BD59-A6C34878D82A}">
                    <a16:rowId xmlns:a16="http://schemas.microsoft.com/office/drawing/2014/main" val="3760542342"/>
                  </a:ext>
                </a:extLst>
              </a:tr>
              <a:tr h="41440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600" dirty="0" smtClean="0">
                          <a:cs typeface="B Titr" panose="00000700000000000000" pitchFamily="2" charset="-78"/>
                        </a:rPr>
                        <a:t>پیشنهادات و ترجمان دانش</a:t>
                      </a:r>
                    </a:p>
                  </a:txBody>
                  <a:tcPr/>
                </a:tc>
                <a:tc>
                  <a:txBody>
                    <a:bodyPr/>
                    <a:lstStyle/>
                    <a:p>
                      <a:pPr algn="ctr" rtl="1"/>
                      <a:r>
                        <a:rPr lang="fa-IR" sz="1400" dirty="0" smtClean="0">
                          <a:cs typeface="B Titr" panose="00000700000000000000" pitchFamily="2" charset="-78"/>
                        </a:rPr>
                        <a:t>1 دقیقه</a:t>
                      </a:r>
                      <a:endParaRPr lang="fa-IR" sz="1400" dirty="0">
                        <a:cs typeface="B Titr" panose="00000700000000000000" pitchFamily="2" charset="-78"/>
                      </a:endParaRPr>
                    </a:p>
                  </a:txBody>
                  <a:tcPr/>
                </a:tc>
                <a:tc>
                  <a:txBody>
                    <a:bodyPr/>
                    <a:lstStyle/>
                    <a:p>
                      <a:pPr algn="ctr" rtl="1"/>
                      <a:r>
                        <a:rPr lang="fa-IR" sz="1400" dirty="0" smtClean="0">
                          <a:cs typeface="B Titr" panose="00000700000000000000" pitchFamily="2" charset="-78"/>
                        </a:rPr>
                        <a:t>2  اسلاید</a:t>
                      </a:r>
                      <a:endParaRPr lang="fa-IR" sz="1400" dirty="0">
                        <a:cs typeface="B Titr" panose="00000700000000000000" pitchFamily="2" charset="-78"/>
                      </a:endParaRPr>
                    </a:p>
                  </a:txBody>
                  <a:tcPr/>
                </a:tc>
                <a:extLst>
                  <a:ext uri="{0D108BD9-81ED-4DB2-BD59-A6C34878D82A}">
                    <a16:rowId xmlns:a16="http://schemas.microsoft.com/office/drawing/2014/main" val="320990513"/>
                  </a:ext>
                </a:extLst>
              </a:tr>
              <a:tr h="41440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fa-IR" sz="1600" dirty="0" smtClean="0">
                        <a:cs typeface="B Titr" panose="00000700000000000000" pitchFamily="2" charset="-78"/>
                      </a:endParaRPr>
                    </a:p>
                  </a:txBody>
                  <a:tcPr/>
                </a:tc>
                <a:tc>
                  <a:txBody>
                    <a:bodyPr/>
                    <a:lstStyle/>
                    <a:p>
                      <a:pPr algn="ctr" rtl="1"/>
                      <a:r>
                        <a:rPr lang="fa-IR" sz="1400" dirty="0" smtClean="0">
                          <a:cs typeface="B Titr" panose="00000700000000000000" pitchFamily="2" charset="-78"/>
                        </a:rPr>
                        <a:t>27 دقیقه</a:t>
                      </a:r>
                      <a:endParaRPr lang="fa-IR" sz="1400" dirty="0">
                        <a:cs typeface="B Titr" panose="00000700000000000000" pitchFamily="2" charset="-78"/>
                      </a:endParaRPr>
                    </a:p>
                  </a:txBody>
                  <a:tcPr/>
                </a:tc>
                <a:tc>
                  <a:txBody>
                    <a:bodyPr/>
                    <a:lstStyle/>
                    <a:p>
                      <a:pPr algn="ctr" rtl="1"/>
                      <a:r>
                        <a:rPr lang="fa-IR" sz="1400" dirty="0" smtClean="0">
                          <a:cs typeface="B Titr" panose="00000700000000000000" pitchFamily="2" charset="-78"/>
                        </a:rPr>
                        <a:t>25  اسلاید</a:t>
                      </a:r>
                      <a:endParaRPr lang="fa-IR" sz="1400" dirty="0">
                        <a:cs typeface="B Titr" panose="00000700000000000000" pitchFamily="2" charset="-78"/>
                      </a:endParaRPr>
                    </a:p>
                  </a:txBody>
                  <a:tcPr/>
                </a:tc>
                <a:extLst>
                  <a:ext uri="{0D108BD9-81ED-4DB2-BD59-A6C34878D82A}">
                    <a16:rowId xmlns:a16="http://schemas.microsoft.com/office/drawing/2014/main" val="2478441594"/>
                  </a:ext>
                </a:extLst>
              </a:tr>
            </a:tbl>
          </a:graphicData>
        </a:graphic>
      </p:graphicFrame>
      <p:sp>
        <p:nvSpPr>
          <p:cNvPr id="3" name="TextBox 2"/>
          <p:cNvSpPr txBox="1"/>
          <p:nvPr/>
        </p:nvSpPr>
        <p:spPr>
          <a:xfrm>
            <a:off x="6779941" y="557561"/>
            <a:ext cx="4272157" cy="369332"/>
          </a:xfrm>
          <a:prstGeom prst="rect">
            <a:avLst/>
          </a:prstGeom>
          <a:noFill/>
        </p:spPr>
        <p:txBody>
          <a:bodyPr wrap="square" rtlCol="1">
            <a:spAutoFit/>
          </a:bodyPr>
          <a:lstStyle/>
          <a:p>
            <a:pPr algn="r" rtl="1"/>
            <a:r>
              <a:rPr lang="fa-IR" dirty="0" smtClean="0">
                <a:cs typeface="B Titr" panose="00000700000000000000" pitchFamily="2" charset="-78"/>
              </a:rPr>
              <a:t>پیشنهاد زمان‌بندی و تعداد اسلایدهای</a:t>
            </a:r>
            <a:endParaRPr lang="fa-IR" dirty="0">
              <a:cs typeface="B Titr" panose="00000700000000000000" pitchFamily="2" charset="-78"/>
            </a:endParaRPr>
          </a:p>
        </p:txBody>
      </p:sp>
      <p:sp>
        <p:nvSpPr>
          <p:cNvPr id="4" name="Rectangle 3"/>
          <p:cNvSpPr/>
          <p:nvPr/>
        </p:nvSpPr>
        <p:spPr>
          <a:xfrm>
            <a:off x="4136946" y="5171153"/>
            <a:ext cx="6654386" cy="507831"/>
          </a:xfrm>
          <a:prstGeom prst="rect">
            <a:avLst/>
          </a:prstGeom>
        </p:spPr>
        <p:txBody>
          <a:bodyPr wrap="none">
            <a:spAutoFit/>
          </a:bodyPr>
          <a:lstStyle/>
          <a:p>
            <a:pPr marL="285750" indent="-285750" algn="r" rtl="1">
              <a:lnSpc>
                <a:spcPct val="150000"/>
              </a:lnSpc>
              <a:buFont typeface="Arial" panose="020B0604020202020204" pitchFamily="34" charset="0"/>
              <a:buChar char="•"/>
            </a:pPr>
            <a:r>
              <a:rPr lang="fa-IR" b="1" dirty="0" smtClean="0">
                <a:cs typeface="B Nazanin" panose="00000400000000000000" pitchFamily="2" charset="-78"/>
              </a:rPr>
              <a:t>نهایتا زمان بیش از 30 دقیقه و تعداد اسلایدهای موثر </a:t>
            </a:r>
            <a:r>
              <a:rPr lang="fa-IR" b="1" dirty="0">
                <a:cs typeface="B Nazanin" panose="00000400000000000000" pitchFamily="2" charset="-78"/>
              </a:rPr>
              <a:t>بیشتر از 30 اسلاید نباشد.</a:t>
            </a:r>
          </a:p>
        </p:txBody>
      </p:sp>
    </p:spTree>
    <p:extLst>
      <p:ext uri="{BB962C8B-B14F-4D97-AF65-F5344CB8AC3E}">
        <p14:creationId xmlns:p14="http://schemas.microsoft.com/office/powerpoint/2010/main" val="22904992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6154" y="1251466"/>
            <a:ext cx="10705171" cy="4247317"/>
          </a:xfrm>
          <a:prstGeom prst="rect">
            <a:avLst/>
          </a:prstGeom>
          <a:noFill/>
        </p:spPr>
        <p:txBody>
          <a:bodyPr wrap="square" rtlCol="1">
            <a:spAutoFit/>
          </a:bodyPr>
          <a:lstStyle/>
          <a:p>
            <a:pPr algn="just" rtl="1">
              <a:lnSpc>
                <a:spcPct val="250000"/>
              </a:lnSpc>
            </a:pPr>
            <a:r>
              <a:rPr lang="fa-IR" b="1" dirty="0" smtClean="0">
                <a:cs typeface="B Nazanin" panose="00000400000000000000" pitchFamily="2" charset="-78"/>
              </a:rPr>
              <a:t>شما می‌توانید اسلایدهائی از جزئیات: </a:t>
            </a:r>
            <a:r>
              <a:rPr lang="fa-IR" b="1" dirty="0" smtClean="0">
                <a:solidFill>
                  <a:srgbClr val="CC00FF"/>
                </a:solidFill>
                <a:cs typeface="B Nazanin" panose="00000400000000000000" pitchFamily="2" charset="-78"/>
              </a:rPr>
              <a:t>روش کار خودتان، فرم پرسشنامه، جدول متغییرها، معیارهای ورود و خروج، تعاریف عملی، جزئیات نتایج، نتایج مختلف دیگر، جزئیات جداول، برخی از تصاویر، محدودیت‌ها، منابع، برخی از مشکلات پژوهش و یا ....... </a:t>
            </a:r>
            <a:r>
              <a:rPr lang="fa-IR" b="1" dirty="0" smtClean="0">
                <a:cs typeface="B Nazanin" panose="00000400000000000000" pitchFamily="2" charset="-78"/>
              </a:rPr>
              <a:t>در اینجا قرار دهید.</a:t>
            </a:r>
          </a:p>
          <a:p>
            <a:pPr algn="just" rtl="1">
              <a:lnSpc>
                <a:spcPct val="250000"/>
              </a:lnSpc>
            </a:pPr>
            <a:r>
              <a:rPr lang="fa-IR" b="1" dirty="0" smtClean="0">
                <a:cs typeface="B Nazanin" panose="00000400000000000000" pitchFamily="2" charset="-78"/>
              </a:rPr>
              <a:t>برای مثال: شما ممکن است فرصت و ضرورتی به نشان دادن پرسشنامه و یا برخی نتایج کم اهمیت در جلسه را نداشته باشید، می‌توانید </a:t>
            </a:r>
            <a:r>
              <a:rPr lang="fa-IR" b="1" dirty="0" smtClean="0">
                <a:solidFill>
                  <a:srgbClr val="FF0000"/>
                </a:solidFill>
                <a:cs typeface="B Nazanin" panose="00000400000000000000" pitchFamily="2" charset="-78"/>
              </a:rPr>
              <a:t>فرم پرسشنامه و جداول نتایج را </a:t>
            </a:r>
            <a:r>
              <a:rPr lang="fa-IR" b="1" dirty="0" smtClean="0">
                <a:cs typeface="B Nazanin" panose="00000400000000000000" pitchFamily="2" charset="-78"/>
              </a:rPr>
              <a:t>در اینجا قرار دهید.</a:t>
            </a:r>
          </a:p>
          <a:p>
            <a:pPr algn="just" rtl="1">
              <a:lnSpc>
                <a:spcPct val="250000"/>
              </a:lnSpc>
            </a:pPr>
            <a:r>
              <a:rPr lang="fa-IR" b="1" dirty="0" smtClean="0">
                <a:cs typeface="B Nazanin" panose="00000400000000000000" pitchFamily="2" charset="-78"/>
              </a:rPr>
              <a:t>شما این اسلایدها را به هر دلیلی ممکن است در جلسه دفاع بیان نکنید. ولی پیش بینی می‌کنید مثلا در جلسه از شما سوال شود، آنگاه می‌توانید این اسلایدها را نشان داده و به سوالات داوران، اساتید و حاضرین را روی این اسلایدها پاسخ دهید.</a:t>
            </a:r>
            <a:endParaRPr lang="fa-IR" b="1" dirty="0">
              <a:cs typeface="B Nazanin" panose="00000400000000000000" pitchFamily="2" charset="-78"/>
            </a:endParaRPr>
          </a:p>
        </p:txBody>
      </p:sp>
      <p:sp>
        <p:nvSpPr>
          <p:cNvPr id="3" name="TextBox 2"/>
          <p:cNvSpPr txBox="1"/>
          <p:nvPr/>
        </p:nvSpPr>
        <p:spPr>
          <a:xfrm>
            <a:off x="8571571" y="539262"/>
            <a:ext cx="2719754" cy="369332"/>
          </a:xfrm>
          <a:prstGeom prst="rect">
            <a:avLst/>
          </a:prstGeom>
          <a:noFill/>
        </p:spPr>
        <p:txBody>
          <a:bodyPr wrap="square" rtlCol="1">
            <a:spAutoFit/>
          </a:bodyPr>
          <a:lstStyle/>
          <a:p>
            <a:pPr algn="r" rtl="1"/>
            <a:r>
              <a:rPr lang="fa-IR" dirty="0" smtClean="0">
                <a:cs typeface="B Titr" panose="00000700000000000000" pitchFamily="2" charset="-78"/>
              </a:rPr>
              <a:t>اسلایدهای تکمیلی</a:t>
            </a:r>
            <a:endParaRPr lang="fa-IR" dirty="0">
              <a:cs typeface="B Titr" panose="00000700000000000000" pitchFamily="2" charset="-78"/>
            </a:endParaRPr>
          </a:p>
        </p:txBody>
      </p:sp>
    </p:spTree>
    <p:extLst>
      <p:ext uri="{BB962C8B-B14F-4D97-AF65-F5344CB8AC3E}">
        <p14:creationId xmlns:p14="http://schemas.microsoft.com/office/powerpoint/2010/main" val="31828387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530974" y="406436"/>
            <a:ext cx="5687475" cy="6351204"/>
          </a:xfrm>
          <a:prstGeom prst="rect">
            <a:avLst/>
          </a:prstGeom>
        </p:spPr>
      </p:pic>
      <p:sp>
        <p:nvSpPr>
          <p:cNvPr id="5" name="TextBox 4"/>
          <p:cNvSpPr txBox="1"/>
          <p:nvPr/>
        </p:nvSpPr>
        <p:spPr>
          <a:xfrm>
            <a:off x="7828157" y="506797"/>
            <a:ext cx="3769112" cy="369332"/>
          </a:xfrm>
          <a:prstGeom prst="rect">
            <a:avLst/>
          </a:prstGeom>
          <a:noFill/>
        </p:spPr>
        <p:txBody>
          <a:bodyPr wrap="square" rtlCol="1">
            <a:spAutoFit/>
          </a:bodyPr>
          <a:lstStyle/>
          <a:p>
            <a:pPr algn="r" rtl="1"/>
            <a:r>
              <a:rPr lang="fa-IR" dirty="0" smtClean="0">
                <a:cs typeface="B Titr" panose="00000700000000000000" pitchFamily="2" charset="-78"/>
              </a:rPr>
              <a:t>فرم نمره جلسه دفاع جهت اطلاع دانشجو</a:t>
            </a:r>
            <a:endParaRPr lang="fa-IR" dirty="0">
              <a:cs typeface="B Titr" panose="00000700000000000000" pitchFamily="2" charset="-78"/>
            </a:endParaRPr>
          </a:p>
        </p:txBody>
      </p:sp>
    </p:spTree>
    <p:extLst>
      <p:ext uri="{BB962C8B-B14F-4D97-AF65-F5344CB8AC3E}">
        <p14:creationId xmlns:p14="http://schemas.microsoft.com/office/powerpoint/2010/main" val="731299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9541" y="2241395"/>
            <a:ext cx="5965903" cy="1508105"/>
          </a:xfrm>
          <a:prstGeom prst="rect">
            <a:avLst/>
          </a:prstGeom>
          <a:noFill/>
        </p:spPr>
        <p:txBody>
          <a:bodyPr wrap="square" rtlCol="1">
            <a:spAutoFit/>
          </a:bodyPr>
          <a:lstStyle/>
          <a:p>
            <a:pPr algn="r" rtl="1"/>
            <a:r>
              <a:rPr lang="fa-IR" sz="4400" dirty="0" smtClean="0">
                <a:solidFill>
                  <a:srgbClr val="CC00FF"/>
                </a:solidFill>
                <a:cs typeface="B Titr" panose="00000700000000000000" pitchFamily="2" charset="-78"/>
              </a:rPr>
              <a:t>مقدمه</a:t>
            </a:r>
          </a:p>
          <a:p>
            <a:pPr algn="l"/>
            <a:r>
              <a:rPr lang="en-US" sz="4800" b="1" dirty="0" smtClean="0">
                <a:solidFill>
                  <a:srgbClr val="CC00FF"/>
                </a:solidFill>
              </a:rPr>
              <a:t>Introduction</a:t>
            </a:r>
            <a:endParaRPr lang="fa-IR" sz="3600" b="1" dirty="0">
              <a:solidFill>
                <a:srgbClr val="CC00FF"/>
              </a:solidFill>
            </a:endParaRPr>
          </a:p>
        </p:txBody>
      </p:sp>
    </p:spTree>
    <p:extLst>
      <p:ext uri="{BB962C8B-B14F-4D97-AF65-F5344CB8AC3E}">
        <p14:creationId xmlns:p14="http://schemas.microsoft.com/office/powerpoint/2010/main" val="324126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entagon 2"/>
          <p:cNvSpPr/>
          <p:nvPr/>
        </p:nvSpPr>
        <p:spPr>
          <a:xfrm>
            <a:off x="738553" y="5978766"/>
            <a:ext cx="1254370" cy="468923"/>
          </a:xfrm>
          <a:prstGeom prst="homePlate">
            <a:avLst/>
          </a:prstGeom>
          <a:solidFill>
            <a:srgbClr val="57D3FF"/>
          </a:solidFill>
          <a:ln w="19050">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dirty="0" smtClean="0">
                <a:solidFill>
                  <a:srgbClr val="000099"/>
                </a:solidFill>
                <a:cs typeface="B Titr" panose="00000700000000000000" pitchFamily="2" charset="-78"/>
              </a:rPr>
              <a:t>مقدمه</a:t>
            </a:r>
            <a:endParaRPr lang="fa-IR" dirty="0">
              <a:solidFill>
                <a:srgbClr val="000099"/>
              </a:solidFill>
              <a:cs typeface="B Titr" panose="00000700000000000000" pitchFamily="2" charset="-78"/>
            </a:endParaRPr>
          </a:p>
        </p:txBody>
      </p:sp>
      <p:sp>
        <p:nvSpPr>
          <p:cNvPr id="4" name="Pentagon 3"/>
          <p:cNvSpPr/>
          <p:nvPr/>
        </p:nvSpPr>
        <p:spPr>
          <a:xfrm>
            <a:off x="1992923" y="6213229"/>
            <a:ext cx="1617785" cy="269626"/>
          </a:xfrm>
          <a:prstGeom prst="homePlate">
            <a:avLst/>
          </a:prstGeom>
          <a:solidFill>
            <a:srgbClr val="CDF2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مواد و روش‌ها</a:t>
            </a:r>
            <a:endParaRPr lang="fa-IR" sz="1400" b="1" dirty="0">
              <a:solidFill>
                <a:srgbClr val="0066FF"/>
              </a:solidFill>
              <a:cs typeface="B Titr" panose="00000700000000000000" pitchFamily="2" charset="-78"/>
            </a:endParaRPr>
          </a:p>
        </p:txBody>
      </p:sp>
      <p:sp>
        <p:nvSpPr>
          <p:cNvPr id="5" name="Pentagon 4"/>
          <p:cNvSpPr/>
          <p:nvPr/>
        </p:nvSpPr>
        <p:spPr>
          <a:xfrm>
            <a:off x="3610708" y="6213227"/>
            <a:ext cx="1617785"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0099"/>
                </a:solidFill>
                <a:cs typeface="B Titr" panose="00000700000000000000" pitchFamily="2" charset="-78"/>
              </a:rPr>
              <a:t>نتایج</a:t>
            </a:r>
            <a:endParaRPr lang="fa-IR" sz="1400" b="1" dirty="0">
              <a:solidFill>
                <a:srgbClr val="000099"/>
              </a:solidFill>
              <a:cs typeface="B Titr" panose="00000700000000000000" pitchFamily="2" charset="-78"/>
            </a:endParaRPr>
          </a:p>
        </p:txBody>
      </p:sp>
      <p:sp>
        <p:nvSpPr>
          <p:cNvPr id="6" name="Pentagon 5"/>
          <p:cNvSpPr/>
          <p:nvPr/>
        </p:nvSpPr>
        <p:spPr>
          <a:xfrm>
            <a:off x="5275384" y="6213226"/>
            <a:ext cx="1617785"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بحث</a:t>
            </a:r>
            <a:endParaRPr lang="fa-IR" sz="1400" b="1" dirty="0">
              <a:solidFill>
                <a:srgbClr val="0066FF"/>
              </a:solidFill>
              <a:cs typeface="B Titr" panose="00000700000000000000" pitchFamily="2" charset="-78"/>
            </a:endParaRPr>
          </a:p>
        </p:txBody>
      </p:sp>
      <p:sp>
        <p:nvSpPr>
          <p:cNvPr id="7" name="Pentagon 6"/>
          <p:cNvSpPr/>
          <p:nvPr/>
        </p:nvSpPr>
        <p:spPr>
          <a:xfrm>
            <a:off x="6940060" y="6213226"/>
            <a:ext cx="1946033"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نتیجه‌گیری، پیشنهادات</a:t>
            </a:r>
            <a:endParaRPr lang="fa-IR" sz="1400" b="1" dirty="0">
              <a:solidFill>
                <a:srgbClr val="0066FF"/>
              </a:solidFill>
              <a:cs typeface="B Titr" panose="00000700000000000000" pitchFamily="2" charset="-78"/>
            </a:endParaRPr>
          </a:p>
        </p:txBody>
      </p:sp>
      <p:sp>
        <p:nvSpPr>
          <p:cNvPr id="9" name="Slide Number Placeholder 6"/>
          <p:cNvSpPr>
            <a:spLocks noGrp="1"/>
          </p:cNvSpPr>
          <p:nvPr>
            <p:ph type="sldNum" sz="quarter" idx="12"/>
          </p:nvPr>
        </p:nvSpPr>
        <p:spPr>
          <a:xfrm>
            <a:off x="11221914" y="6131170"/>
            <a:ext cx="416169" cy="314081"/>
          </a:xfrm>
          <a:ln w="19050">
            <a:solidFill>
              <a:srgbClr val="0000FF"/>
            </a:solidFill>
          </a:ln>
        </p:spPr>
        <p:txBody>
          <a:bodyPr/>
          <a:lstStyle/>
          <a:p>
            <a:pPr algn="ctr"/>
            <a:fld id="{05B7034E-28A9-4BBA-8951-AAA563896640}" type="slidenum">
              <a:rPr lang="fa-IR" sz="2000" b="1" smtClean="0">
                <a:solidFill>
                  <a:srgbClr val="0033CC"/>
                </a:solidFill>
              </a:rPr>
              <a:pPr algn="ctr"/>
              <a:t>4</a:t>
            </a:fld>
            <a:endParaRPr lang="fa-IR" sz="2000" b="1" dirty="0">
              <a:solidFill>
                <a:srgbClr val="0033CC"/>
              </a:solidFill>
            </a:endParaRPr>
          </a:p>
        </p:txBody>
      </p:sp>
      <p:sp>
        <p:nvSpPr>
          <p:cNvPr id="11" name="TextBox 10"/>
          <p:cNvSpPr txBox="1"/>
          <p:nvPr/>
        </p:nvSpPr>
        <p:spPr>
          <a:xfrm>
            <a:off x="8106222" y="803992"/>
            <a:ext cx="3493477" cy="369332"/>
          </a:xfrm>
          <a:prstGeom prst="rect">
            <a:avLst/>
          </a:prstGeom>
          <a:noFill/>
        </p:spPr>
        <p:txBody>
          <a:bodyPr wrap="square" rtlCol="1">
            <a:spAutoFit/>
          </a:bodyPr>
          <a:lstStyle/>
          <a:p>
            <a:pPr algn="r" rtl="1"/>
            <a:r>
              <a:rPr lang="fa-IR" dirty="0" smtClean="0">
                <a:solidFill>
                  <a:srgbClr val="CC00FF"/>
                </a:solidFill>
                <a:cs typeface="B Titr" panose="00000700000000000000" pitchFamily="2" charset="-78"/>
              </a:rPr>
              <a:t>بیان مسئله</a:t>
            </a:r>
            <a:endParaRPr lang="fa-IR" dirty="0">
              <a:solidFill>
                <a:srgbClr val="CC00FF"/>
              </a:solidFill>
              <a:cs typeface="B Titr" panose="00000700000000000000" pitchFamily="2" charset="-78"/>
            </a:endParaRPr>
          </a:p>
        </p:txBody>
      </p:sp>
      <p:sp>
        <p:nvSpPr>
          <p:cNvPr id="12" name="TextBox 11"/>
          <p:cNvSpPr txBox="1"/>
          <p:nvPr/>
        </p:nvSpPr>
        <p:spPr>
          <a:xfrm>
            <a:off x="6172486" y="2994089"/>
            <a:ext cx="5427213" cy="2062103"/>
          </a:xfrm>
          <a:prstGeom prst="rect">
            <a:avLst/>
          </a:prstGeom>
          <a:noFill/>
        </p:spPr>
        <p:txBody>
          <a:bodyPr wrap="square" rtlCol="1">
            <a:spAutoFit/>
          </a:bodyPr>
          <a:lstStyle/>
          <a:p>
            <a:pPr algn="r" rtl="1">
              <a:lnSpc>
                <a:spcPct val="200000"/>
              </a:lnSpc>
            </a:pPr>
            <a:r>
              <a:rPr lang="fa-IR" sz="1400" dirty="0" smtClean="0">
                <a:cs typeface="B Titr" panose="00000700000000000000" pitchFamily="2" charset="-78"/>
              </a:rPr>
              <a:t>نکاتی مربوط به بیان مشکل یا مسئله داشته باشید.</a:t>
            </a:r>
          </a:p>
          <a:p>
            <a:pPr algn="r" rtl="1">
              <a:lnSpc>
                <a:spcPct val="200000"/>
              </a:lnSpc>
            </a:pPr>
            <a:r>
              <a:rPr lang="fa-IR" sz="1400" dirty="0" smtClean="0">
                <a:cs typeface="B Titr" panose="00000700000000000000" pitchFamily="2" charset="-78"/>
              </a:rPr>
              <a:t>اشاره مختصری به سابقه مشکل داشته باشید.</a:t>
            </a:r>
          </a:p>
          <a:p>
            <a:pPr algn="r" rtl="1">
              <a:lnSpc>
                <a:spcPct val="200000"/>
              </a:lnSpc>
            </a:pPr>
            <a:r>
              <a:rPr lang="fa-IR" sz="1400" dirty="0" smtClean="0">
                <a:cs typeface="B Titr" panose="00000700000000000000" pitchFamily="2" charset="-78"/>
              </a:rPr>
              <a:t>مشکل را خیلی </a:t>
            </a:r>
            <a:r>
              <a:rPr lang="fa-IR" sz="1400" dirty="0">
                <a:cs typeface="B Titr" panose="00000700000000000000" pitchFamily="2" charset="-78"/>
              </a:rPr>
              <a:t>خلاصه و </a:t>
            </a:r>
            <a:r>
              <a:rPr lang="fa-IR" dirty="0" smtClean="0">
                <a:solidFill>
                  <a:srgbClr val="FF0000"/>
                </a:solidFill>
                <a:cs typeface="B Titr" panose="00000700000000000000" pitchFamily="2" charset="-78"/>
              </a:rPr>
              <a:t>واضح</a:t>
            </a:r>
            <a:r>
              <a:rPr lang="fa-IR" sz="1400" dirty="0" smtClean="0">
                <a:cs typeface="B Titr" panose="00000700000000000000" pitchFamily="2" charset="-78"/>
              </a:rPr>
              <a:t> </a:t>
            </a:r>
            <a:r>
              <a:rPr lang="fa-IR" sz="1400" dirty="0">
                <a:cs typeface="B Titr" panose="00000700000000000000" pitchFamily="2" charset="-78"/>
              </a:rPr>
              <a:t>بیان کنید.</a:t>
            </a:r>
          </a:p>
          <a:p>
            <a:pPr algn="r" rtl="1">
              <a:lnSpc>
                <a:spcPct val="200000"/>
              </a:lnSpc>
            </a:pPr>
            <a:r>
              <a:rPr lang="fa-IR" dirty="0" smtClean="0">
                <a:solidFill>
                  <a:srgbClr val="FF0000"/>
                </a:solidFill>
                <a:cs typeface="B Titr" panose="00000700000000000000" pitchFamily="2" charset="-78"/>
              </a:rPr>
              <a:t>ضرورتی </a:t>
            </a:r>
            <a:r>
              <a:rPr lang="fa-IR" dirty="0">
                <a:solidFill>
                  <a:srgbClr val="FF0000"/>
                </a:solidFill>
                <a:cs typeface="B Titr" panose="00000700000000000000" pitchFamily="2" charset="-78"/>
              </a:rPr>
              <a:t>به </a:t>
            </a:r>
            <a:r>
              <a:rPr lang="fa-IR" dirty="0" smtClean="0">
                <a:solidFill>
                  <a:srgbClr val="FF0000"/>
                </a:solidFill>
                <a:cs typeface="B Titr" panose="00000700000000000000" pitchFamily="2" charset="-78"/>
              </a:rPr>
              <a:t>بیان مرور </a:t>
            </a:r>
            <a:r>
              <a:rPr lang="fa-IR" dirty="0">
                <a:solidFill>
                  <a:srgbClr val="FF0000"/>
                </a:solidFill>
                <a:cs typeface="B Titr" panose="00000700000000000000" pitchFamily="2" charset="-78"/>
              </a:rPr>
              <a:t>متون در مقدمه نیست</a:t>
            </a:r>
            <a:r>
              <a:rPr lang="fa-IR" dirty="0" smtClean="0">
                <a:solidFill>
                  <a:srgbClr val="FF0000"/>
                </a:solidFill>
                <a:cs typeface="B Titr" panose="00000700000000000000" pitchFamily="2" charset="-78"/>
              </a:rPr>
              <a:t>.</a:t>
            </a:r>
          </a:p>
        </p:txBody>
      </p:sp>
      <p:sp>
        <p:nvSpPr>
          <p:cNvPr id="2" name="Rectangle 1"/>
          <p:cNvSpPr/>
          <p:nvPr/>
        </p:nvSpPr>
        <p:spPr>
          <a:xfrm>
            <a:off x="7377011" y="2428085"/>
            <a:ext cx="4256293" cy="388568"/>
          </a:xfrm>
          <a:prstGeom prst="rect">
            <a:avLst/>
          </a:prstGeom>
        </p:spPr>
        <p:txBody>
          <a:bodyPr wrap="none">
            <a:spAutoFit/>
          </a:bodyPr>
          <a:lstStyle/>
          <a:p>
            <a:pPr algn="r" rtl="1">
              <a:lnSpc>
                <a:spcPct val="150000"/>
              </a:lnSpc>
            </a:pPr>
            <a:r>
              <a:rPr lang="fa-IR" sz="1400" dirty="0">
                <a:cs typeface="B Titr" panose="00000700000000000000" pitchFamily="2" charset="-78"/>
              </a:rPr>
              <a:t>حداکثر </a:t>
            </a:r>
            <a:r>
              <a:rPr lang="fa-IR" sz="1400" dirty="0" smtClean="0">
                <a:cs typeface="B Titr" panose="00000700000000000000" pitchFamily="2" charset="-78"/>
              </a:rPr>
              <a:t>4 </a:t>
            </a:r>
            <a:r>
              <a:rPr lang="fa-IR" sz="1400" dirty="0">
                <a:cs typeface="B Titr" panose="00000700000000000000" pitchFamily="2" charset="-78"/>
              </a:rPr>
              <a:t>دقیقه را به مقدمه اختصاص </a:t>
            </a:r>
            <a:r>
              <a:rPr lang="fa-IR" sz="1400" dirty="0" smtClean="0">
                <a:cs typeface="B Titr" panose="00000700000000000000" pitchFamily="2" charset="-78"/>
              </a:rPr>
              <a:t>دهید، </a:t>
            </a:r>
            <a:r>
              <a:rPr lang="fa-IR" sz="1400" dirty="0">
                <a:cs typeface="B Titr" panose="00000700000000000000" pitchFamily="2" charset="-78"/>
              </a:rPr>
              <a:t>حداکثر در 4 اسلاید </a:t>
            </a:r>
          </a:p>
        </p:txBody>
      </p:sp>
      <p:pic>
        <p:nvPicPr>
          <p:cNvPr id="13" name="Picture 12"/>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400000"/>
                    </a14:imgEffect>
                  </a14:imgLayer>
                </a14:imgProps>
              </a:ext>
            </a:extLst>
          </a:blip>
          <a:srcRect/>
          <a:stretch>
            <a:fillRect/>
          </a:stretch>
        </p:blipFill>
        <p:spPr bwMode="auto">
          <a:xfrm>
            <a:off x="173795" y="170351"/>
            <a:ext cx="412359" cy="368911"/>
          </a:xfrm>
          <a:prstGeom prst="rect">
            <a:avLst/>
          </a:prstGeom>
          <a:noFill/>
          <a:ln w="9525">
            <a:noFill/>
            <a:miter lim="800000"/>
            <a:headEnd/>
            <a:tailEnd/>
          </a:ln>
        </p:spPr>
      </p:pic>
    </p:spTree>
    <p:extLst>
      <p:ext uri="{BB962C8B-B14F-4D97-AF65-F5344CB8AC3E}">
        <p14:creationId xmlns:p14="http://schemas.microsoft.com/office/powerpoint/2010/main" val="1029972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21667" y="996461"/>
            <a:ext cx="4900247" cy="375139"/>
          </a:xfrm>
          <a:prstGeom prst="rect">
            <a:avLst/>
          </a:prstGeom>
          <a:noFill/>
        </p:spPr>
        <p:txBody>
          <a:bodyPr wrap="square" rtlCol="1">
            <a:spAutoFit/>
          </a:bodyPr>
          <a:lstStyle/>
          <a:p>
            <a:pPr algn="r" rtl="1"/>
            <a:r>
              <a:rPr lang="fa-IR" dirty="0" smtClean="0">
                <a:solidFill>
                  <a:srgbClr val="CC00FF"/>
                </a:solidFill>
                <a:cs typeface="B Titr" panose="00000700000000000000" pitchFamily="2" charset="-78"/>
              </a:rPr>
              <a:t>هدف از پژوهش</a:t>
            </a:r>
            <a:endParaRPr lang="fa-IR" dirty="0">
              <a:solidFill>
                <a:srgbClr val="CC00FF"/>
              </a:solidFill>
              <a:cs typeface="B Titr" panose="00000700000000000000" pitchFamily="2" charset="-78"/>
            </a:endParaRPr>
          </a:p>
        </p:txBody>
      </p:sp>
      <p:sp>
        <p:nvSpPr>
          <p:cNvPr id="9" name="Slide Number Placeholder 6"/>
          <p:cNvSpPr>
            <a:spLocks noGrp="1"/>
          </p:cNvSpPr>
          <p:nvPr>
            <p:ph type="sldNum" sz="quarter" idx="12"/>
          </p:nvPr>
        </p:nvSpPr>
        <p:spPr>
          <a:xfrm>
            <a:off x="11221914" y="6131170"/>
            <a:ext cx="416169" cy="314081"/>
          </a:xfrm>
          <a:ln w="19050">
            <a:solidFill>
              <a:srgbClr val="0000FF"/>
            </a:solidFill>
          </a:ln>
        </p:spPr>
        <p:txBody>
          <a:bodyPr/>
          <a:lstStyle/>
          <a:p>
            <a:pPr algn="ctr"/>
            <a:fld id="{05B7034E-28A9-4BBA-8951-AAA563896640}" type="slidenum">
              <a:rPr lang="fa-IR" sz="2000" b="1" smtClean="0">
                <a:solidFill>
                  <a:srgbClr val="0033CC"/>
                </a:solidFill>
              </a:rPr>
              <a:pPr algn="ctr"/>
              <a:t>5</a:t>
            </a:fld>
            <a:endParaRPr lang="fa-IR" sz="2000" b="1">
              <a:solidFill>
                <a:srgbClr val="0033CC"/>
              </a:solidFill>
            </a:endParaRPr>
          </a:p>
        </p:txBody>
      </p:sp>
      <p:sp>
        <p:nvSpPr>
          <p:cNvPr id="8" name="Rectangle 7"/>
          <p:cNvSpPr/>
          <p:nvPr/>
        </p:nvSpPr>
        <p:spPr>
          <a:xfrm>
            <a:off x="8676024" y="1959602"/>
            <a:ext cx="2545890" cy="461665"/>
          </a:xfrm>
          <a:prstGeom prst="rect">
            <a:avLst/>
          </a:prstGeom>
        </p:spPr>
        <p:txBody>
          <a:bodyPr wrap="none">
            <a:spAutoFit/>
          </a:bodyPr>
          <a:lstStyle/>
          <a:p>
            <a:pPr algn="r" rtl="1">
              <a:lnSpc>
                <a:spcPct val="150000"/>
              </a:lnSpc>
            </a:pPr>
            <a:r>
              <a:rPr lang="fa-IR" sz="1600" dirty="0">
                <a:cs typeface="B Titr" panose="00000700000000000000" pitchFamily="2" charset="-78"/>
              </a:rPr>
              <a:t>علت انتخاب موضوع را بیان کنید.</a:t>
            </a:r>
          </a:p>
        </p:txBody>
      </p:sp>
      <p:pic>
        <p:nvPicPr>
          <p:cNvPr id="11" name="Picture 10"/>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400000"/>
                    </a14:imgEffect>
                  </a14:imgLayer>
                </a14:imgProps>
              </a:ext>
            </a:extLst>
          </a:blip>
          <a:srcRect/>
          <a:stretch>
            <a:fillRect/>
          </a:stretch>
        </p:blipFill>
        <p:spPr bwMode="auto">
          <a:xfrm>
            <a:off x="173795" y="170351"/>
            <a:ext cx="412359" cy="368911"/>
          </a:xfrm>
          <a:prstGeom prst="rect">
            <a:avLst/>
          </a:prstGeom>
          <a:noFill/>
          <a:ln w="9525">
            <a:noFill/>
            <a:miter lim="800000"/>
            <a:headEnd/>
            <a:tailEnd/>
          </a:ln>
        </p:spPr>
      </p:pic>
      <p:sp>
        <p:nvSpPr>
          <p:cNvPr id="12" name="Pentagon 11"/>
          <p:cNvSpPr/>
          <p:nvPr/>
        </p:nvSpPr>
        <p:spPr>
          <a:xfrm>
            <a:off x="738553" y="5978766"/>
            <a:ext cx="1254370" cy="468923"/>
          </a:xfrm>
          <a:prstGeom prst="homePlate">
            <a:avLst/>
          </a:prstGeom>
          <a:solidFill>
            <a:srgbClr val="57D3FF"/>
          </a:solidFill>
          <a:ln w="19050">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dirty="0" smtClean="0">
                <a:solidFill>
                  <a:srgbClr val="000099"/>
                </a:solidFill>
                <a:cs typeface="B Titr" panose="00000700000000000000" pitchFamily="2" charset="-78"/>
              </a:rPr>
              <a:t>مقدمه</a:t>
            </a:r>
            <a:endParaRPr lang="fa-IR" dirty="0">
              <a:solidFill>
                <a:srgbClr val="000099"/>
              </a:solidFill>
              <a:cs typeface="B Titr" panose="00000700000000000000" pitchFamily="2" charset="-78"/>
            </a:endParaRPr>
          </a:p>
        </p:txBody>
      </p:sp>
      <p:sp>
        <p:nvSpPr>
          <p:cNvPr id="13" name="Pentagon 12"/>
          <p:cNvSpPr/>
          <p:nvPr/>
        </p:nvSpPr>
        <p:spPr>
          <a:xfrm>
            <a:off x="1992923" y="6213229"/>
            <a:ext cx="1617785" cy="269626"/>
          </a:xfrm>
          <a:prstGeom prst="homePlate">
            <a:avLst/>
          </a:prstGeom>
          <a:solidFill>
            <a:srgbClr val="CDF2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مواد و روش‌ها</a:t>
            </a:r>
            <a:endParaRPr lang="fa-IR" sz="1400" b="1" dirty="0">
              <a:solidFill>
                <a:srgbClr val="0066FF"/>
              </a:solidFill>
              <a:cs typeface="B Titr" panose="00000700000000000000" pitchFamily="2" charset="-78"/>
            </a:endParaRPr>
          </a:p>
        </p:txBody>
      </p:sp>
      <p:sp>
        <p:nvSpPr>
          <p:cNvPr id="14" name="Pentagon 13"/>
          <p:cNvSpPr/>
          <p:nvPr/>
        </p:nvSpPr>
        <p:spPr>
          <a:xfrm>
            <a:off x="3610708" y="6213227"/>
            <a:ext cx="1617785"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نتایج</a:t>
            </a:r>
            <a:endParaRPr lang="fa-IR" sz="1400" b="1" dirty="0">
              <a:solidFill>
                <a:srgbClr val="0066FF"/>
              </a:solidFill>
              <a:cs typeface="B Titr" panose="00000700000000000000" pitchFamily="2" charset="-78"/>
            </a:endParaRPr>
          </a:p>
        </p:txBody>
      </p:sp>
      <p:sp>
        <p:nvSpPr>
          <p:cNvPr id="15" name="Pentagon 14"/>
          <p:cNvSpPr/>
          <p:nvPr/>
        </p:nvSpPr>
        <p:spPr>
          <a:xfrm>
            <a:off x="5275384" y="6213226"/>
            <a:ext cx="1617785"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بحث</a:t>
            </a:r>
            <a:endParaRPr lang="fa-IR" sz="1400" b="1" dirty="0">
              <a:solidFill>
                <a:srgbClr val="0066FF"/>
              </a:solidFill>
              <a:cs typeface="B Titr" panose="00000700000000000000" pitchFamily="2" charset="-78"/>
            </a:endParaRPr>
          </a:p>
        </p:txBody>
      </p:sp>
      <p:sp>
        <p:nvSpPr>
          <p:cNvPr id="16" name="Pentagon 15"/>
          <p:cNvSpPr/>
          <p:nvPr/>
        </p:nvSpPr>
        <p:spPr>
          <a:xfrm>
            <a:off x="6940060" y="6213226"/>
            <a:ext cx="1946033"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نتیجه‌گیری، پیشنهادات</a:t>
            </a:r>
            <a:endParaRPr lang="fa-IR" sz="1400" b="1" dirty="0">
              <a:solidFill>
                <a:srgbClr val="0066FF"/>
              </a:solidFill>
              <a:cs typeface="B Titr" panose="00000700000000000000" pitchFamily="2" charset="-78"/>
            </a:endParaRPr>
          </a:p>
        </p:txBody>
      </p:sp>
    </p:spTree>
    <p:extLst>
      <p:ext uri="{BB962C8B-B14F-4D97-AF65-F5344CB8AC3E}">
        <p14:creationId xmlns:p14="http://schemas.microsoft.com/office/powerpoint/2010/main" val="333321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10468" y="996462"/>
            <a:ext cx="8120947" cy="1200329"/>
          </a:xfrm>
          <a:prstGeom prst="rect">
            <a:avLst/>
          </a:prstGeom>
          <a:noFill/>
        </p:spPr>
        <p:txBody>
          <a:bodyPr wrap="square" rtlCol="1">
            <a:spAutoFit/>
          </a:bodyPr>
          <a:lstStyle/>
          <a:p>
            <a:pPr algn="r" rtl="1">
              <a:lnSpc>
                <a:spcPct val="200000"/>
              </a:lnSpc>
            </a:pPr>
            <a:r>
              <a:rPr lang="fa-IR" dirty="0" smtClean="0">
                <a:solidFill>
                  <a:srgbClr val="CC00FF"/>
                </a:solidFill>
                <a:cs typeface="B Titr" panose="00000700000000000000" pitchFamily="2" charset="-78"/>
              </a:rPr>
              <a:t>اهداف اختصاصی</a:t>
            </a:r>
          </a:p>
          <a:p>
            <a:pPr algn="r" rtl="1">
              <a:lnSpc>
                <a:spcPct val="200000"/>
              </a:lnSpc>
            </a:pPr>
            <a:r>
              <a:rPr lang="fa-IR" dirty="0">
                <a:cs typeface="B Titr" panose="00000700000000000000" pitchFamily="2" charset="-78"/>
              </a:rPr>
              <a:t>	</a:t>
            </a:r>
            <a:r>
              <a:rPr lang="fa-IR" sz="1200" dirty="0" smtClean="0">
                <a:cs typeface="B Titr" panose="00000700000000000000" pitchFamily="2" charset="-78"/>
              </a:rPr>
              <a:t>درصورتیکه فهرست اهداف اخصاصی زیاد است، آنها را در غالب چند جمله بیان کنید. </a:t>
            </a:r>
            <a:endParaRPr lang="fa-IR" dirty="0">
              <a:cs typeface="B Titr" panose="00000700000000000000" pitchFamily="2" charset="-78"/>
            </a:endParaRPr>
          </a:p>
        </p:txBody>
      </p:sp>
      <p:sp>
        <p:nvSpPr>
          <p:cNvPr id="9" name="Slide Number Placeholder 6"/>
          <p:cNvSpPr>
            <a:spLocks noGrp="1"/>
          </p:cNvSpPr>
          <p:nvPr>
            <p:ph type="sldNum" sz="quarter" idx="12"/>
          </p:nvPr>
        </p:nvSpPr>
        <p:spPr>
          <a:xfrm>
            <a:off x="11221914" y="6131170"/>
            <a:ext cx="416169" cy="314081"/>
          </a:xfrm>
          <a:ln w="19050">
            <a:solidFill>
              <a:srgbClr val="0000FF"/>
            </a:solidFill>
          </a:ln>
        </p:spPr>
        <p:txBody>
          <a:bodyPr/>
          <a:lstStyle/>
          <a:p>
            <a:pPr algn="ctr"/>
            <a:fld id="{05B7034E-28A9-4BBA-8951-AAA563896640}" type="slidenum">
              <a:rPr lang="fa-IR" sz="2000" b="1" smtClean="0">
                <a:solidFill>
                  <a:srgbClr val="0033CC"/>
                </a:solidFill>
              </a:rPr>
              <a:pPr algn="ctr"/>
              <a:t>6</a:t>
            </a:fld>
            <a:endParaRPr lang="fa-IR" sz="2000" b="1" dirty="0">
              <a:solidFill>
                <a:srgbClr val="0033CC"/>
              </a:solidFill>
            </a:endParaRPr>
          </a:p>
        </p:txBody>
      </p:sp>
      <p:sp>
        <p:nvSpPr>
          <p:cNvPr id="11" name="TextBox 10"/>
          <p:cNvSpPr txBox="1"/>
          <p:nvPr/>
        </p:nvSpPr>
        <p:spPr>
          <a:xfrm>
            <a:off x="2141035" y="3981272"/>
            <a:ext cx="8975874" cy="1200329"/>
          </a:xfrm>
          <a:prstGeom prst="rect">
            <a:avLst/>
          </a:prstGeom>
          <a:noFill/>
        </p:spPr>
        <p:txBody>
          <a:bodyPr wrap="square" rtlCol="1">
            <a:spAutoFit/>
          </a:bodyPr>
          <a:lstStyle/>
          <a:p>
            <a:pPr algn="r" rtl="1">
              <a:lnSpc>
                <a:spcPct val="200000"/>
              </a:lnSpc>
            </a:pPr>
            <a:r>
              <a:rPr lang="fa-IR" dirty="0" smtClean="0">
                <a:solidFill>
                  <a:srgbClr val="CC00FF"/>
                </a:solidFill>
                <a:cs typeface="B Titr" panose="00000700000000000000" pitchFamily="2" charset="-78"/>
              </a:rPr>
              <a:t>فرضیات یا سوالات پژوهش</a:t>
            </a:r>
          </a:p>
          <a:p>
            <a:pPr algn="r" rtl="1">
              <a:lnSpc>
                <a:spcPct val="200000"/>
              </a:lnSpc>
            </a:pPr>
            <a:r>
              <a:rPr lang="fa-IR" dirty="0">
                <a:cs typeface="B Titr" panose="00000700000000000000" pitchFamily="2" charset="-78"/>
              </a:rPr>
              <a:t>	 </a:t>
            </a:r>
            <a:r>
              <a:rPr lang="fa-IR" sz="1200" dirty="0">
                <a:cs typeface="B Titr" panose="00000700000000000000" pitchFamily="2" charset="-78"/>
              </a:rPr>
              <a:t>درصورتیکه فهرست </a:t>
            </a:r>
            <a:r>
              <a:rPr lang="fa-IR" sz="1200" dirty="0" smtClean="0">
                <a:cs typeface="B Titr" panose="00000700000000000000" pitchFamily="2" charset="-78"/>
              </a:rPr>
              <a:t>فرضیات یا سوالات پژوهش </a:t>
            </a:r>
            <a:r>
              <a:rPr lang="fa-IR" sz="1200" dirty="0">
                <a:cs typeface="B Titr" panose="00000700000000000000" pitchFamily="2" charset="-78"/>
              </a:rPr>
              <a:t>زیاد است، </a:t>
            </a:r>
            <a:r>
              <a:rPr lang="fa-IR" sz="1200" dirty="0" smtClean="0">
                <a:cs typeface="B Titr" panose="00000700000000000000" pitchFamily="2" charset="-78"/>
              </a:rPr>
              <a:t>آنها </a:t>
            </a:r>
            <a:r>
              <a:rPr lang="fa-IR" sz="1200" dirty="0">
                <a:cs typeface="B Titr" panose="00000700000000000000" pitchFamily="2" charset="-78"/>
              </a:rPr>
              <a:t>را در غالب چند جمله بیان کنید. </a:t>
            </a:r>
            <a:endParaRPr lang="fa-IR" sz="1400" dirty="0">
              <a:cs typeface="B Titr" panose="00000700000000000000" pitchFamily="2" charset="-78"/>
            </a:endParaRPr>
          </a:p>
        </p:txBody>
      </p:sp>
      <p:pic>
        <p:nvPicPr>
          <p:cNvPr id="12" name="Picture 11"/>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400000"/>
                    </a14:imgEffect>
                  </a14:imgLayer>
                </a14:imgProps>
              </a:ext>
            </a:extLst>
          </a:blip>
          <a:srcRect/>
          <a:stretch>
            <a:fillRect/>
          </a:stretch>
        </p:blipFill>
        <p:spPr bwMode="auto">
          <a:xfrm>
            <a:off x="173795" y="170351"/>
            <a:ext cx="412359" cy="368911"/>
          </a:xfrm>
          <a:prstGeom prst="rect">
            <a:avLst/>
          </a:prstGeom>
          <a:noFill/>
          <a:ln w="9525">
            <a:noFill/>
            <a:miter lim="800000"/>
            <a:headEnd/>
            <a:tailEnd/>
          </a:ln>
        </p:spPr>
      </p:pic>
      <p:sp>
        <p:nvSpPr>
          <p:cNvPr id="13" name="Pentagon 12"/>
          <p:cNvSpPr/>
          <p:nvPr/>
        </p:nvSpPr>
        <p:spPr>
          <a:xfrm>
            <a:off x="738553" y="5978766"/>
            <a:ext cx="1254370" cy="468923"/>
          </a:xfrm>
          <a:prstGeom prst="homePlate">
            <a:avLst/>
          </a:prstGeom>
          <a:solidFill>
            <a:srgbClr val="57D3FF"/>
          </a:solidFill>
          <a:ln w="19050">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dirty="0" smtClean="0">
                <a:solidFill>
                  <a:srgbClr val="000099"/>
                </a:solidFill>
                <a:cs typeface="B Titr" panose="00000700000000000000" pitchFamily="2" charset="-78"/>
              </a:rPr>
              <a:t>مقدمه</a:t>
            </a:r>
            <a:endParaRPr lang="fa-IR" dirty="0">
              <a:solidFill>
                <a:srgbClr val="000099"/>
              </a:solidFill>
              <a:cs typeface="B Titr" panose="00000700000000000000" pitchFamily="2" charset="-78"/>
            </a:endParaRPr>
          </a:p>
        </p:txBody>
      </p:sp>
      <p:sp>
        <p:nvSpPr>
          <p:cNvPr id="14" name="Pentagon 13"/>
          <p:cNvSpPr/>
          <p:nvPr/>
        </p:nvSpPr>
        <p:spPr>
          <a:xfrm>
            <a:off x="1992923" y="6213229"/>
            <a:ext cx="1617785" cy="269626"/>
          </a:xfrm>
          <a:prstGeom prst="homePlate">
            <a:avLst/>
          </a:prstGeom>
          <a:solidFill>
            <a:srgbClr val="CDF2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مواد و روش‌ها</a:t>
            </a:r>
            <a:endParaRPr lang="fa-IR" sz="1400" b="1" dirty="0">
              <a:solidFill>
                <a:srgbClr val="0066FF"/>
              </a:solidFill>
              <a:cs typeface="B Titr" panose="00000700000000000000" pitchFamily="2" charset="-78"/>
            </a:endParaRPr>
          </a:p>
        </p:txBody>
      </p:sp>
      <p:sp>
        <p:nvSpPr>
          <p:cNvPr id="15" name="Pentagon 14"/>
          <p:cNvSpPr/>
          <p:nvPr/>
        </p:nvSpPr>
        <p:spPr>
          <a:xfrm>
            <a:off x="3610708" y="6213227"/>
            <a:ext cx="1617785"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نتایج</a:t>
            </a:r>
            <a:endParaRPr lang="fa-IR" sz="1400" b="1" dirty="0">
              <a:solidFill>
                <a:srgbClr val="0066FF"/>
              </a:solidFill>
              <a:cs typeface="B Titr" panose="00000700000000000000" pitchFamily="2" charset="-78"/>
            </a:endParaRPr>
          </a:p>
        </p:txBody>
      </p:sp>
      <p:sp>
        <p:nvSpPr>
          <p:cNvPr id="16" name="Pentagon 15"/>
          <p:cNvSpPr/>
          <p:nvPr/>
        </p:nvSpPr>
        <p:spPr>
          <a:xfrm>
            <a:off x="5275384" y="6213226"/>
            <a:ext cx="1617785"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بحث</a:t>
            </a:r>
            <a:endParaRPr lang="fa-IR" sz="1400" b="1" dirty="0">
              <a:solidFill>
                <a:srgbClr val="0066FF"/>
              </a:solidFill>
              <a:cs typeface="B Titr" panose="00000700000000000000" pitchFamily="2" charset="-78"/>
            </a:endParaRPr>
          </a:p>
        </p:txBody>
      </p:sp>
      <p:sp>
        <p:nvSpPr>
          <p:cNvPr id="17" name="Pentagon 16"/>
          <p:cNvSpPr/>
          <p:nvPr/>
        </p:nvSpPr>
        <p:spPr>
          <a:xfrm>
            <a:off x="6940060" y="6213226"/>
            <a:ext cx="1946033"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نتیجه‌گیری، پیشنهادات</a:t>
            </a:r>
            <a:endParaRPr lang="fa-IR" sz="1400" b="1" dirty="0">
              <a:solidFill>
                <a:srgbClr val="0066FF"/>
              </a:solidFill>
              <a:cs typeface="B Titr" panose="00000700000000000000" pitchFamily="2" charset="-78"/>
            </a:endParaRPr>
          </a:p>
        </p:txBody>
      </p:sp>
    </p:spTree>
    <p:extLst>
      <p:ext uri="{BB962C8B-B14F-4D97-AF65-F5344CB8AC3E}">
        <p14:creationId xmlns:p14="http://schemas.microsoft.com/office/powerpoint/2010/main" val="3338001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9541" y="1501663"/>
            <a:ext cx="5965903" cy="2026517"/>
          </a:xfrm>
          <a:prstGeom prst="rect">
            <a:avLst/>
          </a:prstGeom>
          <a:noFill/>
        </p:spPr>
        <p:txBody>
          <a:bodyPr wrap="square" rtlCol="1">
            <a:spAutoFit/>
          </a:bodyPr>
          <a:lstStyle/>
          <a:p>
            <a:pPr algn="r" rtl="1">
              <a:lnSpc>
                <a:spcPct val="200000"/>
              </a:lnSpc>
            </a:pPr>
            <a:r>
              <a:rPr lang="fa-IR" sz="3200" dirty="0" smtClean="0">
                <a:solidFill>
                  <a:srgbClr val="CC00FF"/>
                </a:solidFill>
                <a:cs typeface="B Titr" panose="00000700000000000000" pitchFamily="2" charset="-78"/>
              </a:rPr>
              <a:t>مواد و روش‌ها</a:t>
            </a:r>
          </a:p>
          <a:p>
            <a:pPr algn="l">
              <a:lnSpc>
                <a:spcPct val="200000"/>
              </a:lnSpc>
            </a:pPr>
            <a:r>
              <a:rPr lang="en-US" sz="3600" b="1" dirty="0" smtClean="0">
                <a:solidFill>
                  <a:srgbClr val="CC00FF"/>
                </a:solidFill>
              </a:rPr>
              <a:t>Materials and Methods</a:t>
            </a:r>
            <a:endParaRPr lang="fa-IR" sz="2400" b="1" dirty="0">
              <a:solidFill>
                <a:srgbClr val="CC00FF"/>
              </a:solidFill>
            </a:endParaRPr>
          </a:p>
        </p:txBody>
      </p:sp>
      <p:sp>
        <p:nvSpPr>
          <p:cNvPr id="3" name="TextBox 2"/>
          <p:cNvSpPr txBox="1"/>
          <p:nvPr/>
        </p:nvSpPr>
        <p:spPr>
          <a:xfrm>
            <a:off x="1148575" y="3628541"/>
            <a:ext cx="10401201" cy="2739211"/>
          </a:xfrm>
          <a:prstGeom prst="rect">
            <a:avLst/>
          </a:prstGeom>
          <a:noFill/>
        </p:spPr>
        <p:txBody>
          <a:bodyPr wrap="square" rtlCol="1">
            <a:spAutoFit/>
          </a:bodyPr>
          <a:lstStyle/>
          <a:p>
            <a:pPr algn="r" rtl="1">
              <a:lnSpc>
                <a:spcPct val="200000"/>
              </a:lnSpc>
            </a:pPr>
            <a:r>
              <a:rPr lang="fa-IR" sz="1400" b="1" dirty="0"/>
              <a:t>اگر در پایان‌نامه مواد خاصی استفاده کرده‌اید از </a:t>
            </a:r>
            <a:r>
              <a:rPr lang="fa-IR" sz="1400" b="1" dirty="0">
                <a:solidFill>
                  <a:srgbClr val="CC00FF"/>
                </a:solidFill>
                <a:cs typeface="B Titr" panose="00000700000000000000" pitchFamily="2" charset="-78"/>
              </a:rPr>
              <a:t>عنوان "مواد و روش‌ها" </a:t>
            </a:r>
            <a:r>
              <a:rPr lang="fa-IR" sz="1400" b="1" dirty="0"/>
              <a:t>استفاده کنید در غیر این‌صورت از عبارت </a:t>
            </a:r>
            <a:r>
              <a:rPr lang="fa-IR" sz="1400" b="1" dirty="0">
                <a:solidFill>
                  <a:srgbClr val="CC00FF"/>
                </a:solidFill>
                <a:cs typeface="B Titr" panose="00000700000000000000" pitchFamily="2" charset="-78"/>
              </a:rPr>
              <a:t>"روش‌ها" </a:t>
            </a:r>
            <a:r>
              <a:rPr lang="en-US" sz="1400" b="1" dirty="0">
                <a:solidFill>
                  <a:srgbClr val="CC00FF"/>
                </a:solidFill>
                <a:cs typeface="B Titr" panose="00000700000000000000" pitchFamily="2" charset="-78"/>
              </a:rPr>
              <a:t>(Methods)</a:t>
            </a:r>
            <a:r>
              <a:rPr lang="fa-IR" sz="1400" b="1" dirty="0"/>
              <a:t> استفاده کنید.</a:t>
            </a:r>
          </a:p>
          <a:p>
            <a:pPr algn="r" rtl="1">
              <a:lnSpc>
                <a:spcPct val="200000"/>
              </a:lnSpc>
            </a:pPr>
            <a:r>
              <a:rPr lang="fa-IR" sz="1400" b="1" dirty="0" smtClean="0"/>
              <a:t>بیشترین زمان پایان‌نامه به </a:t>
            </a:r>
            <a:r>
              <a:rPr lang="fa-IR" sz="1400" b="1" dirty="0" smtClean="0">
                <a:solidFill>
                  <a:srgbClr val="FF0000"/>
                </a:solidFill>
                <a:cs typeface="B Titr" panose="00000700000000000000" pitchFamily="2" charset="-78"/>
              </a:rPr>
              <a:t>مواد و روش‌ها و نتایج </a:t>
            </a:r>
            <a:r>
              <a:rPr lang="fa-IR" sz="1400" b="1" dirty="0" smtClean="0"/>
              <a:t>اختصاص دارد. حدود </a:t>
            </a:r>
            <a:r>
              <a:rPr lang="fa-IR" sz="1400" b="1" dirty="0"/>
              <a:t>7 دقیقه را به مواد و روش‌ها اختصاص دهید. حداکثر 5 اسلاید. </a:t>
            </a:r>
            <a:endParaRPr lang="fa-IR" sz="1400" b="1" dirty="0" smtClean="0"/>
          </a:p>
          <a:p>
            <a:pPr algn="r" rtl="1">
              <a:lnSpc>
                <a:spcPct val="200000"/>
              </a:lnSpc>
            </a:pPr>
            <a:r>
              <a:rPr lang="fa-IR" sz="1400" b="1" dirty="0" smtClean="0"/>
              <a:t>یک نقشه مفهومی </a:t>
            </a:r>
            <a:r>
              <a:rPr lang="en-US" sz="1400" b="1" dirty="0" smtClean="0"/>
              <a:t>(concept map)</a:t>
            </a:r>
            <a:r>
              <a:rPr lang="fa-IR" sz="1400" b="1" dirty="0" smtClean="0"/>
              <a:t> مطابق اسلاید شماره 9 برای پایان‌نامه خود طراحی کنید و آن را روی اسلاید توضیح دهید. </a:t>
            </a:r>
          </a:p>
          <a:p>
            <a:pPr algn="r" rtl="1">
              <a:lnSpc>
                <a:spcPct val="200000"/>
              </a:lnSpc>
            </a:pPr>
            <a:r>
              <a:rPr lang="fa-IR" sz="1400" b="1" dirty="0" smtClean="0"/>
              <a:t>بخش مواد و روش‌ها یا روش کار را با جزئیات و </a:t>
            </a:r>
            <a:r>
              <a:rPr lang="fa-IR" sz="1600" b="1" dirty="0" smtClean="0">
                <a:solidFill>
                  <a:srgbClr val="FF0000"/>
                </a:solidFill>
                <a:cs typeface="B Titr" panose="00000700000000000000" pitchFamily="2" charset="-78"/>
              </a:rPr>
              <a:t>دقیق</a:t>
            </a:r>
            <a:r>
              <a:rPr lang="fa-IR" sz="1400" b="1" dirty="0" smtClean="0"/>
              <a:t> توضیح دهید.</a:t>
            </a:r>
          </a:p>
          <a:p>
            <a:pPr algn="r" rtl="1">
              <a:lnSpc>
                <a:spcPct val="200000"/>
              </a:lnSpc>
            </a:pPr>
            <a:r>
              <a:rPr lang="fa-IR" sz="1400" b="1" dirty="0" smtClean="0">
                <a:cs typeface="B Titr" panose="00000700000000000000" pitchFamily="2" charset="-78"/>
              </a:rPr>
              <a:t>حتما چند عکس از هنگام اجرای پایان‌نامه</a:t>
            </a:r>
            <a:r>
              <a:rPr lang="fa-IR" sz="1400" b="1" dirty="0" smtClean="0"/>
              <a:t>، برای مثال: از محیط، محل، شیوه کار، آزمایشگاه و یا هرجائیکه پایان نامه را انجام داده‌اید که </a:t>
            </a:r>
            <a:r>
              <a:rPr lang="fa-IR" sz="1400" b="1" dirty="0" smtClean="0">
                <a:solidFill>
                  <a:srgbClr val="FF0000"/>
                </a:solidFill>
                <a:cs typeface="B Titr" panose="00000700000000000000" pitchFamily="2" charset="-78"/>
              </a:rPr>
              <a:t>خودتان در عکس‌ها دیده شوید </a:t>
            </a:r>
            <a:r>
              <a:rPr lang="fa-IR" sz="1400" b="1" dirty="0" smtClean="0"/>
              <a:t>را در بخش مواد و روش ها قرار دهید. </a:t>
            </a:r>
            <a:r>
              <a:rPr lang="fa-IR" sz="1400" b="1" dirty="0" smtClean="0">
                <a:solidFill>
                  <a:srgbClr val="FF0000"/>
                </a:solidFill>
              </a:rPr>
              <a:t>(به نکات اخلاقی و رضایت افراد دیگر در تهیه عکس‌ها حتما دقت فرمائید).</a:t>
            </a:r>
          </a:p>
        </p:txBody>
      </p:sp>
    </p:spTree>
    <p:extLst>
      <p:ext uri="{BB962C8B-B14F-4D97-AF65-F5344CB8AC3E}">
        <p14:creationId xmlns:p14="http://schemas.microsoft.com/office/powerpoint/2010/main" val="4211933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6"/>
          <p:cNvSpPr>
            <a:spLocks noGrp="1"/>
          </p:cNvSpPr>
          <p:nvPr>
            <p:ph type="sldNum" sz="quarter" idx="12"/>
          </p:nvPr>
        </p:nvSpPr>
        <p:spPr>
          <a:xfrm>
            <a:off x="11221914" y="6131170"/>
            <a:ext cx="416169" cy="314081"/>
          </a:xfrm>
          <a:ln w="19050">
            <a:solidFill>
              <a:srgbClr val="0000FF"/>
            </a:solidFill>
          </a:ln>
        </p:spPr>
        <p:txBody>
          <a:bodyPr/>
          <a:lstStyle/>
          <a:p>
            <a:pPr algn="ctr"/>
            <a:fld id="{05B7034E-28A9-4BBA-8951-AAA563896640}" type="slidenum">
              <a:rPr lang="fa-IR" sz="2000" b="1" smtClean="0">
                <a:solidFill>
                  <a:srgbClr val="0033CC"/>
                </a:solidFill>
              </a:rPr>
              <a:pPr algn="ctr"/>
              <a:t>8</a:t>
            </a:fld>
            <a:endParaRPr lang="fa-IR" sz="2000" b="1">
              <a:solidFill>
                <a:srgbClr val="0033CC"/>
              </a:solidFill>
            </a:endParaRPr>
          </a:p>
        </p:txBody>
      </p:sp>
      <p:pic>
        <p:nvPicPr>
          <p:cNvPr id="12" name="Picture 11"/>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400000"/>
                    </a14:imgEffect>
                  </a14:imgLayer>
                </a14:imgProps>
              </a:ext>
            </a:extLst>
          </a:blip>
          <a:srcRect/>
          <a:stretch>
            <a:fillRect/>
          </a:stretch>
        </p:blipFill>
        <p:spPr bwMode="auto">
          <a:xfrm>
            <a:off x="173795" y="170351"/>
            <a:ext cx="412359" cy="368911"/>
          </a:xfrm>
          <a:prstGeom prst="rect">
            <a:avLst/>
          </a:prstGeom>
          <a:noFill/>
          <a:ln w="9525">
            <a:noFill/>
            <a:miter lim="800000"/>
            <a:headEnd/>
            <a:tailEnd/>
          </a:ln>
        </p:spPr>
      </p:pic>
      <p:sp>
        <p:nvSpPr>
          <p:cNvPr id="13" name="Pentagon 12"/>
          <p:cNvSpPr/>
          <p:nvPr/>
        </p:nvSpPr>
        <p:spPr>
          <a:xfrm>
            <a:off x="691662" y="6224223"/>
            <a:ext cx="1254370" cy="234463"/>
          </a:xfrm>
          <a:prstGeom prst="homePlate">
            <a:avLst/>
          </a:prstGeom>
          <a:solidFill>
            <a:srgbClr val="CDF2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dirty="0" smtClean="0">
                <a:solidFill>
                  <a:srgbClr val="0066FF"/>
                </a:solidFill>
                <a:cs typeface="B Titr" panose="00000700000000000000" pitchFamily="2" charset="-78"/>
              </a:rPr>
              <a:t>مقدمه</a:t>
            </a:r>
            <a:endParaRPr lang="fa-IR" sz="1200" dirty="0">
              <a:solidFill>
                <a:srgbClr val="0066FF"/>
              </a:solidFill>
              <a:cs typeface="B Titr" panose="00000700000000000000" pitchFamily="2" charset="-78"/>
            </a:endParaRPr>
          </a:p>
        </p:txBody>
      </p:sp>
      <p:sp>
        <p:nvSpPr>
          <p:cNvPr id="14" name="Pentagon 13"/>
          <p:cNvSpPr/>
          <p:nvPr/>
        </p:nvSpPr>
        <p:spPr>
          <a:xfrm>
            <a:off x="1992923" y="5978766"/>
            <a:ext cx="1617785" cy="504089"/>
          </a:xfrm>
          <a:prstGeom prst="homePlate">
            <a:avLst/>
          </a:prstGeom>
          <a:solidFill>
            <a:srgbClr val="2DC8FF"/>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rgbClr val="000099"/>
                </a:solidFill>
                <a:cs typeface="B Titr" panose="00000700000000000000" pitchFamily="2" charset="-78"/>
              </a:rPr>
              <a:t>مواد و روش‌ها</a:t>
            </a:r>
            <a:endParaRPr lang="fa-IR" b="1" dirty="0">
              <a:solidFill>
                <a:srgbClr val="000099"/>
              </a:solidFill>
              <a:cs typeface="B Titr" panose="00000700000000000000" pitchFamily="2" charset="-78"/>
            </a:endParaRPr>
          </a:p>
        </p:txBody>
      </p:sp>
      <p:sp>
        <p:nvSpPr>
          <p:cNvPr id="15" name="Pentagon 14"/>
          <p:cNvSpPr/>
          <p:nvPr/>
        </p:nvSpPr>
        <p:spPr>
          <a:xfrm>
            <a:off x="3610708" y="6213227"/>
            <a:ext cx="1617785"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نتایج</a:t>
            </a:r>
            <a:endParaRPr lang="fa-IR" sz="1400" b="1" dirty="0">
              <a:solidFill>
                <a:srgbClr val="0066FF"/>
              </a:solidFill>
              <a:cs typeface="B Titr" panose="00000700000000000000" pitchFamily="2" charset="-78"/>
            </a:endParaRPr>
          </a:p>
        </p:txBody>
      </p:sp>
      <p:sp>
        <p:nvSpPr>
          <p:cNvPr id="16" name="Pentagon 15"/>
          <p:cNvSpPr/>
          <p:nvPr/>
        </p:nvSpPr>
        <p:spPr>
          <a:xfrm>
            <a:off x="5275384" y="6213226"/>
            <a:ext cx="1617785"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بحث</a:t>
            </a:r>
            <a:endParaRPr lang="fa-IR" sz="1400" b="1" dirty="0">
              <a:solidFill>
                <a:srgbClr val="0066FF"/>
              </a:solidFill>
              <a:cs typeface="B Titr" panose="00000700000000000000" pitchFamily="2" charset="-78"/>
            </a:endParaRPr>
          </a:p>
        </p:txBody>
      </p:sp>
      <p:sp>
        <p:nvSpPr>
          <p:cNvPr id="17" name="Pentagon 16"/>
          <p:cNvSpPr/>
          <p:nvPr/>
        </p:nvSpPr>
        <p:spPr>
          <a:xfrm>
            <a:off x="6940060" y="6213226"/>
            <a:ext cx="1946033"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نتیجه‌گیری، پیشنهادات</a:t>
            </a:r>
            <a:endParaRPr lang="fa-IR" sz="1400" b="1" dirty="0">
              <a:solidFill>
                <a:srgbClr val="0066FF"/>
              </a:solidFill>
              <a:cs typeface="B Titr" panose="00000700000000000000" pitchFamily="2" charset="-78"/>
            </a:endParaRPr>
          </a:p>
        </p:txBody>
      </p:sp>
      <p:sp>
        <p:nvSpPr>
          <p:cNvPr id="11" name="TextBox 10"/>
          <p:cNvSpPr txBox="1"/>
          <p:nvPr/>
        </p:nvSpPr>
        <p:spPr>
          <a:xfrm>
            <a:off x="7136777" y="364382"/>
            <a:ext cx="1817649" cy="369332"/>
          </a:xfrm>
          <a:prstGeom prst="rect">
            <a:avLst/>
          </a:prstGeom>
          <a:noFill/>
          <a:ln>
            <a:solidFill>
              <a:srgbClr val="000000"/>
            </a:solidFill>
          </a:ln>
        </p:spPr>
        <p:txBody>
          <a:bodyPr wrap="square" rtlCol="1">
            <a:spAutoFit/>
          </a:bodyPr>
          <a:lstStyle/>
          <a:p>
            <a:pPr algn="ctr" rtl="1"/>
            <a:r>
              <a:rPr lang="fa-IR" dirty="0" smtClean="0">
                <a:cs typeface="B Titr" panose="00000700000000000000" pitchFamily="2" charset="-78"/>
              </a:rPr>
              <a:t>طراحی پژوهش</a:t>
            </a:r>
            <a:endParaRPr lang="fa-IR" dirty="0">
              <a:cs typeface="B Titr" panose="00000700000000000000" pitchFamily="2" charset="-78"/>
            </a:endParaRPr>
          </a:p>
        </p:txBody>
      </p:sp>
      <p:sp>
        <p:nvSpPr>
          <p:cNvPr id="18" name="TextBox 17"/>
          <p:cNvSpPr txBox="1"/>
          <p:nvPr/>
        </p:nvSpPr>
        <p:spPr>
          <a:xfrm>
            <a:off x="8541829" y="1250641"/>
            <a:ext cx="1661536" cy="338554"/>
          </a:xfrm>
          <a:prstGeom prst="rect">
            <a:avLst/>
          </a:prstGeom>
          <a:noFill/>
          <a:ln>
            <a:solidFill>
              <a:srgbClr val="FF6565"/>
            </a:solidFill>
          </a:ln>
        </p:spPr>
        <p:txBody>
          <a:bodyPr wrap="square" rtlCol="1">
            <a:spAutoFit/>
          </a:bodyPr>
          <a:lstStyle/>
          <a:p>
            <a:pPr algn="ctr" rtl="1"/>
            <a:r>
              <a:rPr lang="fa-IR" sz="1600" b="1" dirty="0" smtClean="0">
                <a:solidFill>
                  <a:srgbClr val="C00000"/>
                </a:solidFill>
                <a:cs typeface="B Nazanin" panose="00000400000000000000" pitchFamily="2" charset="-78"/>
              </a:rPr>
              <a:t>پژوهش‌های توصیفی</a:t>
            </a:r>
            <a:endParaRPr lang="fa-IR" sz="1600" b="1" dirty="0">
              <a:solidFill>
                <a:srgbClr val="C00000"/>
              </a:solidFill>
              <a:cs typeface="B Nazanin" panose="00000400000000000000" pitchFamily="2" charset="-78"/>
            </a:endParaRPr>
          </a:p>
        </p:txBody>
      </p:sp>
      <p:sp>
        <p:nvSpPr>
          <p:cNvPr id="19" name="TextBox 18"/>
          <p:cNvSpPr txBox="1"/>
          <p:nvPr/>
        </p:nvSpPr>
        <p:spPr>
          <a:xfrm>
            <a:off x="9218338" y="1967967"/>
            <a:ext cx="1884555" cy="338554"/>
          </a:xfrm>
          <a:prstGeom prst="rect">
            <a:avLst/>
          </a:prstGeom>
          <a:noFill/>
          <a:ln>
            <a:solidFill>
              <a:srgbClr val="FF6565"/>
            </a:solidFill>
          </a:ln>
        </p:spPr>
        <p:txBody>
          <a:bodyPr wrap="square" rtlCol="1">
            <a:spAutoFit/>
          </a:bodyPr>
          <a:lstStyle/>
          <a:p>
            <a:pPr algn="ctr" rtl="1"/>
            <a:r>
              <a:rPr lang="fa-IR" sz="1600" b="1" dirty="0" smtClean="0">
                <a:solidFill>
                  <a:srgbClr val="C00000"/>
                </a:solidFill>
                <a:cs typeface="B Nazanin" panose="00000400000000000000" pitchFamily="2" charset="-78"/>
              </a:rPr>
              <a:t>مبتنی بر پرسشنامه:</a:t>
            </a:r>
          </a:p>
        </p:txBody>
      </p:sp>
      <p:sp>
        <p:nvSpPr>
          <p:cNvPr id="20" name="TextBox 19"/>
          <p:cNvSpPr txBox="1"/>
          <p:nvPr/>
        </p:nvSpPr>
        <p:spPr>
          <a:xfrm>
            <a:off x="9891127" y="2646871"/>
            <a:ext cx="1806496" cy="338554"/>
          </a:xfrm>
          <a:prstGeom prst="rect">
            <a:avLst/>
          </a:prstGeom>
          <a:noFill/>
          <a:ln>
            <a:solidFill>
              <a:srgbClr val="FF6565"/>
            </a:solidFill>
          </a:ln>
        </p:spPr>
        <p:txBody>
          <a:bodyPr wrap="square" rtlCol="1">
            <a:spAutoFit/>
          </a:bodyPr>
          <a:lstStyle/>
          <a:p>
            <a:pPr algn="ctr" rtl="1"/>
            <a:r>
              <a:rPr lang="fa-IR" sz="1600" b="1" dirty="0" smtClean="0">
                <a:solidFill>
                  <a:srgbClr val="C00000"/>
                </a:solidFill>
                <a:cs typeface="B Nazanin" panose="00000400000000000000" pitchFamily="2" charset="-78"/>
              </a:rPr>
              <a:t>آماده سازی پرسشنامه</a:t>
            </a:r>
            <a:endParaRPr lang="fa-IR" sz="1600" b="1" dirty="0">
              <a:solidFill>
                <a:srgbClr val="C00000"/>
              </a:solidFill>
              <a:cs typeface="B Nazanin" panose="00000400000000000000" pitchFamily="2" charset="-78"/>
            </a:endParaRPr>
          </a:p>
        </p:txBody>
      </p:sp>
      <p:sp>
        <p:nvSpPr>
          <p:cNvPr id="21" name="TextBox 20"/>
          <p:cNvSpPr txBox="1"/>
          <p:nvPr/>
        </p:nvSpPr>
        <p:spPr>
          <a:xfrm>
            <a:off x="8216580" y="2640187"/>
            <a:ext cx="1315842" cy="338554"/>
          </a:xfrm>
          <a:prstGeom prst="rect">
            <a:avLst/>
          </a:prstGeom>
          <a:noFill/>
          <a:ln>
            <a:solidFill>
              <a:srgbClr val="FF6565"/>
            </a:solidFill>
          </a:ln>
        </p:spPr>
        <p:txBody>
          <a:bodyPr wrap="square" rtlCol="1">
            <a:spAutoFit/>
          </a:bodyPr>
          <a:lstStyle/>
          <a:p>
            <a:pPr algn="ctr" rtl="1"/>
            <a:r>
              <a:rPr lang="fa-IR" sz="1600" b="1" dirty="0" smtClean="0">
                <a:solidFill>
                  <a:srgbClr val="C00000"/>
                </a:solidFill>
                <a:cs typeface="B Nazanin" panose="00000400000000000000" pitchFamily="2" charset="-78"/>
              </a:rPr>
              <a:t>چگونگی ارائه</a:t>
            </a:r>
            <a:endParaRPr lang="fa-IR" sz="1600" b="1" dirty="0">
              <a:solidFill>
                <a:srgbClr val="C00000"/>
              </a:solidFill>
              <a:cs typeface="B Nazanin" panose="00000400000000000000" pitchFamily="2" charset="-78"/>
            </a:endParaRPr>
          </a:p>
        </p:txBody>
      </p:sp>
      <p:sp>
        <p:nvSpPr>
          <p:cNvPr id="22" name="TextBox 21"/>
          <p:cNvSpPr txBox="1"/>
          <p:nvPr/>
        </p:nvSpPr>
        <p:spPr>
          <a:xfrm>
            <a:off x="10444972" y="3490020"/>
            <a:ext cx="1315842" cy="338554"/>
          </a:xfrm>
          <a:prstGeom prst="rect">
            <a:avLst/>
          </a:prstGeom>
          <a:noFill/>
          <a:ln>
            <a:solidFill>
              <a:srgbClr val="FF6565"/>
            </a:solidFill>
          </a:ln>
        </p:spPr>
        <p:txBody>
          <a:bodyPr wrap="square" rtlCol="1">
            <a:spAutoFit/>
          </a:bodyPr>
          <a:lstStyle/>
          <a:p>
            <a:pPr algn="ctr" rtl="1"/>
            <a:r>
              <a:rPr lang="fa-IR" sz="1600" b="1" dirty="0" smtClean="0">
                <a:solidFill>
                  <a:srgbClr val="C00000"/>
                </a:solidFill>
                <a:cs typeface="B Nazanin" panose="00000400000000000000" pitchFamily="2" charset="-78"/>
              </a:rPr>
              <a:t>گروه‌ها</a:t>
            </a:r>
            <a:endParaRPr lang="fa-IR" sz="1600" b="1" dirty="0">
              <a:solidFill>
                <a:srgbClr val="C00000"/>
              </a:solidFill>
              <a:cs typeface="B Nazanin" panose="00000400000000000000" pitchFamily="2" charset="-78"/>
            </a:endParaRPr>
          </a:p>
        </p:txBody>
      </p:sp>
      <p:sp>
        <p:nvSpPr>
          <p:cNvPr id="23" name="TextBox 22"/>
          <p:cNvSpPr txBox="1"/>
          <p:nvPr/>
        </p:nvSpPr>
        <p:spPr>
          <a:xfrm>
            <a:off x="5804275" y="1250640"/>
            <a:ext cx="1828662" cy="369332"/>
          </a:xfrm>
          <a:prstGeom prst="rect">
            <a:avLst/>
          </a:prstGeom>
          <a:noFill/>
          <a:ln>
            <a:solidFill>
              <a:srgbClr val="0070C0"/>
            </a:solidFill>
          </a:ln>
        </p:spPr>
        <p:txBody>
          <a:bodyPr wrap="square" rtlCol="1">
            <a:spAutoFit/>
          </a:bodyPr>
          <a:lstStyle/>
          <a:p>
            <a:pPr algn="ctr" rtl="1"/>
            <a:r>
              <a:rPr lang="fa-IR" dirty="0" smtClean="0">
                <a:solidFill>
                  <a:srgbClr val="0033CC"/>
                </a:solidFill>
                <a:cs typeface="B Nazanin" panose="00000400000000000000" pitchFamily="2" charset="-78"/>
              </a:rPr>
              <a:t>پژوهش‌های مداخله‌ای</a:t>
            </a:r>
            <a:endParaRPr lang="fa-IR" dirty="0">
              <a:solidFill>
                <a:srgbClr val="0033CC"/>
              </a:solidFill>
              <a:cs typeface="B Nazanin" panose="00000400000000000000" pitchFamily="2" charset="-78"/>
            </a:endParaRPr>
          </a:p>
        </p:txBody>
      </p:sp>
      <p:sp>
        <p:nvSpPr>
          <p:cNvPr id="24" name="TextBox 23"/>
          <p:cNvSpPr txBox="1"/>
          <p:nvPr/>
        </p:nvSpPr>
        <p:spPr>
          <a:xfrm>
            <a:off x="5854374" y="2624543"/>
            <a:ext cx="1486831" cy="369332"/>
          </a:xfrm>
          <a:prstGeom prst="rect">
            <a:avLst/>
          </a:prstGeom>
          <a:noFill/>
          <a:ln>
            <a:solidFill>
              <a:srgbClr val="0070C0"/>
            </a:solidFill>
          </a:ln>
        </p:spPr>
        <p:txBody>
          <a:bodyPr wrap="square" rtlCol="1">
            <a:spAutoFit/>
          </a:bodyPr>
          <a:lstStyle/>
          <a:p>
            <a:pPr algn="ctr" rtl="1"/>
            <a:r>
              <a:rPr lang="fa-IR" dirty="0" smtClean="0">
                <a:solidFill>
                  <a:srgbClr val="0033CC"/>
                </a:solidFill>
                <a:cs typeface="B Nazanin" panose="00000400000000000000" pitchFamily="2" charset="-78"/>
              </a:rPr>
              <a:t>چگونگی مداخله</a:t>
            </a:r>
            <a:endParaRPr lang="fa-IR" dirty="0">
              <a:solidFill>
                <a:srgbClr val="0033CC"/>
              </a:solidFill>
              <a:cs typeface="B Nazanin" panose="00000400000000000000" pitchFamily="2" charset="-78"/>
            </a:endParaRPr>
          </a:p>
        </p:txBody>
      </p:sp>
      <p:sp>
        <p:nvSpPr>
          <p:cNvPr id="25" name="TextBox 24"/>
          <p:cNvSpPr txBox="1"/>
          <p:nvPr/>
        </p:nvSpPr>
        <p:spPr>
          <a:xfrm>
            <a:off x="2731793" y="2609278"/>
            <a:ext cx="2776652" cy="369332"/>
          </a:xfrm>
          <a:prstGeom prst="rect">
            <a:avLst/>
          </a:prstGeom>
          <a:noFill/>
          <a:ln>
            <a:solidFill>
              <a:srgbClr val="0070C0"/>
            </a:solidFill>
          </a:ln>
        </p:spPr>
        <p:txBody>
          <a:bodyPr wrap="square" rtlCol="1">
            <a:spAutoFit/>
          </a:bodyPr>
          <a:lstStyle/>
          <a:p>
            <a:pPr algn="ctr" rtl="1"/>
            <a:r>
              <a:rPr lang="fa-IR" dirty="0" smtClean="0">
                <a:solidFill>
                  <a:srgbClr val="0033CC"/>
                </a:solidFill>
                <a:cs typeface="B Nazanin" panose="00000400000000000000" pitchFamily="2" charset="-78"/>
              </a:rPr>
              <a:t>آزمایشگاهی، بالینی، میدانی</a:t>
            </a:r>
            <a:endParaRPr lang="fa-IR" dirty="0">
              <a:solidFill>
                <a:srgbClr val="0033CC"/>
              </a:solidFill>
              <a:cs typeface="B Nazanin" panose="00000400000000000000" pitchFamily="2" charset="-78"/>
            </a:endParaRPr>
          </a:p>
        </p:txBody>
      </p:sp>
      <p:sp>
        <p:nvSpPr>
          <p:cNvPr id="26" name="TextBox 25"/>
          <p:cNvSpPr txBox="1"/>
          <p:nvPr/>
        </p:nvSpPr>
        <p:spPr>
          <a:xfrm>
            <a:off x="5998411" y="3466289"/>
            <a:ext cx="1315842" cy="369332"/>
          </a:xfrm>
          <a:prstGeom prst="rect">
            <a:avLst/>
          </a:prstGeom>
          <a:noFill/>
          <a:ln>
            <a:solidFill>
              <a:srgbClr val="0070C0"/>
            </a:solidFill>
          </a:ln>
        </p:spPr>
        <p:txBody>
          <a:bodyPr wrap="square" rtlCol="1">
            <a:spAutoFit/>
          </a:bodyPr>
          <a:lstStyle/>
          <a:p>
            <a:pPr algn="ctr" rtl="1"/>
            <a:r>
              <a:rPr lang="fa-IR" dirty="0" smtClean="0">
                <a:solidFill>
                  <a:srgbClr val="0033CC"/>
                </a:solidFill>
                <a:cs typeface="B Nazanin" panose="00000400000000000000" pitchFamily="2" charset="-78"/>
              </a:rPr>
              <a:t>گروه‌ها</a:t>
            </a:r>
            <a:endParaRPr lang="fa-IR" dirty="0">
              <a:solidFill>
                <a:srgbClr val="0033CC"/>
              </a:solidFill>
              <a:cs typeface="B Nazanin" panose="00000400000000000000" pitchFamily="2" charset="-78"/>
            </a:endParaRPr>
          </a:p>
        </p:txBody>
      </p:sp>
      <p:sp>
        <p:nvSpPr>
          <p:cNvPr id="27" name="TextBox 26"/>
          <p:cNvSpPr txBox="1"/>
          <p:nvPr/>
        </p:nvSpPr>
        <p:spPr>
          <a:xfrm>
            <a:off x="9711774" y="4167128"/>
            <a:ext cx="1445942" cy="338554"/>
          </a:xfrm>
          <a:prstGeom prst="rect">
            <a:avLst/>
          </a:prstGeom>
          <a:noFill/>
          <a:ln>
            <a:solidFill>
              <a:srgbClr val="FF6565"/>
            </a:solidFill>
          </a:ln>
        </p:spPr>
        <p:txBody>
          <a:bodyPr wrap="square" rtlCol="1">
            <a:spAutoFit/>
          </a:bodyPr>
          <a:lstStyle/>
          <a:p>
            <a:pPr algn="ctr" rtl="1"/>
            <a:r>
              <a:rPr lang="fa-IR" sz="1600" b="1" dirty="0" smtClean="0">
                <a:solidFill>
                  <a:srgbClr val="C00000"/>
                </a:solidFill>
                <a:cs typeface="B Nazanin" panose="00000400000000000000" pitchFamily="2" charset="-78"/>
              </a:rPr>
              <a:t>جزئیات گروه‌ها</a:t>
            </a:r>
            <a:endParaRPr lang="fa-IR" sz="1600" b="1" dirty="0">
              <a:solidFill>
                <a:srgbClr val="C00000"/>
              </a:solidFill>
              <a:cs typeface="B Nazanin" panose="00000400000000000000" pitchFamily="2" charset="-78"/>
            </a:endParaRPr>
          </a:p>
        </p:txBody>
      </p:sp>
      <p:sp>
        <p:nvSpPr>
          <p:cNvPr id="28" name="TextBox 27"/>
          <p:cNvSpPr txBox="1"/>
          <p:nvPr/>
        </p:nvSpPr>
        <p:spPr>
          <a:xfrm>
            <a:off x="5874818" y="4123369"/>
            <a:ext cx="1445942" cy="369332"/>
          </a:xfrm>
          <a:prstGeom prst="rect">
            <a:avLst/>
          </a:prstGeom>
          <a:noFill/>
          <a:ln>
            <a:solidFill>
              <a:srgbClr val="0070C0"/>
            </a:solidFill>
          </a:ln>
        </p:spPr>
        <p:txBody>
          <a:bodyPr wrap="square" rtlCol="1">
            <a:spAutoFit/>
          </a:bodyPr>
          <a:lstStyle/>
          <a:p>
            <a:pPr algn="ctr" rtl="1"/>
            <a:r>
              <a:rPr lang="fa-IR" dirty="0" smtClean="0">
                <a:solidFill>
                  <a:srgbClr val="0033CC"/>
                </a:solidFill>
                <a:cs typeface="B Nazanin" panose="00000400000000000000" pitchFamily="2" charset="-78"/>
              </a:rPr>
              <a:t>جزئیات گروه‌ها</a:t>
            </a:r>
            <a:endParaRPr lang="fa-IR" dirty="0">
              <a:solidFill>
                <a:srgbClr val="0033CC"/>
              </a:solidFill>
              <a:cs typeface="B Nazanin" panose="00000400000000000000" pitchFamily="2" charset="-78"/>
            </a:endParaRPr>
          </a:p>
        </p:txBody>
      </p:sp>
      <p:sp>
        <p:nvSpPr>
          <p:cNvPr id="29" name="TextBox 28"/>
          <p:cNvSpPr txBox="1"/>
          <p:nvPr/>
        </p:nvSpPr>
        <p:spPr>
          <a:xfrm>
            <a:off x="1315841" y="1250641"/>
            <a:ext cx="3980985" cy="369332"/>
          </a:xfrm>
          <a:prstGeom prst="rect">
            <a:avLst/>
          </a:prstGeom>
          <a:noFill/>
          <a:ln>
            <a:solidFill>
              <a:srgbClr val="006600"/>
            </a:solidFill>
          </a:ln>
        </p:spPr>
        <p:txBody>
          <a:bodyPr wrap="square" rtlCol="1">
            <a:spAutoFit/>
          </a:bodyPr>
          <a:lstStyle/>
          <a:p>
            <a:pPr algn="r" rtl="1"/>
            <a:r>
              <a:rPr lang="fa-IR" sz="1600" dirty="0" smtClean="0">
                <a:solidFill>
                  <a:srgbClr val="006600"/>
                </a:solidFill>
                <a:cs typeface="B Titr" panose="00000700000000000000" pitchFamily="2" charset="-78"/>
              </a:rPr>
              <a:t>مراحل: </a:t>
            </a:r>
            <a:r>
              <a:rPr lang="fa-IR" dirty="0" smtClean="0">
                <a:solidFill>
                  <a:srgbClr val="006600"/>
                </a:solidFill>
                <a:cs typeface="B Nazanin" panose="00000400000000000000" pitchFamily="2" charset="-78"/>
              </a:rPr>
              <a:t>درصورتیکه پایان‌نامه دارای چند مرحله است.</a:t>
            </a:r>
            <a:endParaRPr lang="fa-IR" dirty="0">
              <a:solidFill>
                <a:srgbClr val="006600"/>
              </a:solidFill>
              <a:cs typeface="B Nazanin" panose="00000400000000000000" pitchFamily="2" charset="-78"/>
            </a:endParaRPr>
          </a:p>
        </p:txBody>
      </p:sp>
      <p:cxnSp>
        <p:nvCxnSpPr>
          <p:cNvPr id="30" name="Straight Arrow Connector 29"/>
          <p:cNvCxnSpPr/>
          <p:nvPr/>
        </p:nvCxnSpPr>
        <p:spPr>
          <a:xfrm>
            <a:off x="8764855" y="733714"/>
            <a:ext cx="0" cy="516927"/>
          </a:xfrm>
          <a:prstGeom prst="straightConnector1">
            <a:avLst/>
          </a:prstGeom>
          <a:ln w="28575">
            <a:solidFill>
              <a:srgbClr val="FF33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7212974" y="733713"/>
            <a:ext cx="0" cy="516927"/>
          </a:xfrm>
          <a:prstGeom prst="straightConnector1">
            <a:avLst/>
          </a:prstGeom>
          <a:ln w="28575">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9534284" y="1589195"/>
            <a:ext cx="8358" cy="378772"/>
          </a:xfrm>
          <a:prstGeom prst="straightConnector1">
            <a:avLst/>
          </a:prstGeom>
          <a:ln w="28575">
            <a:solidFill>
              <a:srgbClr val="FF33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1006253" y="3828574"/>
            <a:ext cx="0" cy="347994"/>
          </a:xfrm>
          <a:prstGeom prst="straightConnector1">
            <a:avLst/>
          </a:prstGeom>
          <a:ln w="28575">
            <a:solidFill>
              <a:srgbClr val="FF33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10991378" y="2978741"/>
            <a:ext cx="14875" cy="495194"/>
          </a:xfrm>
          <a:prstGeom prst="straightConnector1">
            <a:avLst/>
          </a:prstGeom>
          <a:ln w="28575">
            <a:solidFill>
              <a:srgbClr val="FF33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6529019" y="1635706"/>
            <a:ext cx="5572" cy="988837"/>
          </a:xfrm>
          <a:prstGeom prst="straightConnector1">
            <a:avLst/>
          </a:prstGeom>
          <a:ln w="28575">
            <a:solidFill>
              <a:srgbClr val="0033CC"/>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6506733" y="3000882"/>
            <a:ext cx="5580" cy="473053"/>
          </a:xfrm>
          <a:prstGeom prst="straightConnector1">
            <a:avLst/>
          </a:prstGeom>
          <a:ln w="28575">
            <a:solidFill>
              <a:srgbClr val="0033CC"/>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a:off x="6506733" y="3843267"/>
            <a:ext cx="8365" cy="288102"/>
          </a:xfrm>
          <a:prstGeom prst="straightConnector1">
            <a:avLst/>
          </a:prstGeom>
          <a:ln w="28575">
            <a:solidFill>
              <a:srgbClr val="0033CC"/>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flipV="1">
            <a:off x="5503335" y="2814324"/>
            <a:ext cx="338264" cy="2678"/>
          </a:xfrm>
          <a:prstGeom prst="straightConnector1">
            <a:avLst/>
          </a:prstGeom>
          <a:ln w="28575">
            <a:solidFill>
              <a:srgbClr val="0033CC"/>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flipV="1">
            <a:off x="9542642" y="2837332"/>
            <a:ext cx="338264" cy="2678"/>
          </a:xfrm>
          <a:prstGeom prst="straightConnector1">
            <a:avLst/>
          </a:prstGeom>
          <a:ln w="28575">
            <a:solidFill>
              <a:srgbClr val="FF330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11" idx="1"/>
          </p:cNvCxnSpPr>
          <p:nvPr/>
        </p:nvCxnSpPr>
        <p:spPr>
          <a:xfrm flipH="1">
            <a:off x="4967868" y="549048"/>
            <a:ext cx="2168909" cy="5388"/>
          </a:xfrm>
          <a:prstGeom prst="straightConnector1">
            <a:avLst/>
          </a:prstGeom>
          <a:ln w="2857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4967868" y="549048"/>
            <a:ext cx="0" cy="712695"/>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47798" y="3937169"/>
            <a:ext cx="5029456" cy="1200329"/>
          </a:xfrm>
          <a:prstGeom prst="rect">
            <a:avLst/>
          </a:prstGeom>
          <a:noFill/>
        </p:spPr>
        <p:txBody>
          <a:bodyPr wrap="square" rtlCol="1">
            <a:spAutoFit/>
          </a:bodyPr>
          <a:lstStyle/>
          <a:p>
            <a:pPr algn="r">
              <a:lnSpc>
                <a:spcPct val="150000"/>
              </a:lnSpc>
            </a:pPr>
            <a:r>
              <a:rPr lang="fa-IR" sz="1600" b="1" dirty="0" smtClean="0">
                <a:cs typeface="B Nazanin" panose="00000400000000000000" pitchFamily="2" charset="-78"/>
              </a:rPr>
              <a:t>با توجه به طراحی پایان‌نامه خود نقشه مفهومی مطابق الگو تهیه و بطور خلاصه توضیح دهید.</a:t>
            </a:r>
          </a:p>
          <a:p>
            <a:pPr algn="r">
              <a:lnSpc>
                <a:spcPct val="150000"/>
              </a:lnSpc>
            </a:pPr>
            <a:r>
              <a:rPr lang="fa-IR" sz="1600" b="1" dirty="0" smtClean="0">
                <a:cs typeface="B Nazanin" panose="00000400000000000000" pitchFamily="2" charset="-78"/>
              </a:rPr>
              <a:t>جزئیات و بررسی نتایج در مبحث نتایج ارائه می گردد.</a:t>
            </a:r>
            <a:endParaRPr lang="fa-IR" sz="1600" b="1" dirty="0">
              <a:cs typeface="B Nazanin" panose="00000400000000000000" pitchFamily="2" charset="-78"/>
            </a:endParaRPr>
          </a:p>
        </p:txBody>
      </p:sp>
      <p:sp>
        <p:nvSpPr>
          <p:cNvPr id="44" name="TextBox 43"/>
          <p:cNvSpPr txBox="1"/>
          <p:nvPr/>
        </p:nvSpPr>
        <p:spPr>
          <a:xfrm>
            <a:off x="7064291" y="4781431"/>
            <a:ext cx="3049865" cy="338554"/>
          </a:xfrm>
          <a:prstGeom prst="rect">
            <a:avLst/>
          </a:prstGeom>
          <a:noFill/>
          <a:ln>
            <a:solidFill>
              <a:srgbClr val="000000"/>
            </a:solidFill>
          </a:ln>
        </p:spPr>
        <p:txBody>
          <a:bodyPr wrap="square" rtlCol="1">
            <a:spAutoFit/>
          </a:bodyPr>
          <a:lstStyle/>
          <a:p>
            <a:pPr algn="ctr" rtl="1"/>
            <a:r>
              <a:rPr lang="fa-IR" sz="1600" dirty="0" smtClean="0">
                <a:cs typeface="B Titr" panose="00000700000000000000" pitchFamily="2" charset="-78"/>
              </a:rPr>
              <a:t>جمع‌آوری نتایج</a:t>
            </a:r>
            <a:endParaRPr lang="fa-IR" sz="1600" dirty="0">
              <a:cs typeface="B Titr" panose="00000700000000000000" pitchFamily="2" charset="-78"/>
            </a:endParaRPr>
          </a:p>
        </p:txBody>
      </p:sp>
      <p:cxnSp>
        <p:nvCxnSpPr>
          <p:cNvPr id="6" name="Straight Arrow Connector 5"/>
          <p:cNvCxnSpPr/>
          <p:nvPr/>
        </p:nvCxnSpPr>
        <p:spPr>
          <a:xfrm flipH="1">
            <a:off x="8965580" y="2993875"/>
            <a:ext cx="22302" cy="1775978"/>
          </a:xfrm>
          <a:prstGeom prst="straightConnector1">
            <a:avLst/>
          </a:prstGeom>
          <a:ln w="28575">
            <a:solidFill>
              <a:srgbClr val="FF33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H="1">
            <a:off x="7212974" y="4492701"/>
            <a:ext cx="8365" cy="288102"/>
          </a:xfrm>
          <a:prstGeom prst="straightConnector1">
            <a:avLst/>
          </a:prstGeom>
          <a:ln w="28575">
            <a:solidFill>
              <a:srgbClr val="0033CC"/>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9891127" y="4505682"/>
            <a:ext cx="0" cy="275121"/>
          </a:xfrm>
          <a:prstGeom prst="straightConnector1">
            <a:avLst/>
          </a:prstGeom>
          <a:ln w="28575">
            <a:solidFill>
              <a:srgbClr val="FF33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H="1">
            <a:off x="10203365" y="2298498"/>
            <a:ext cx="8358" cy="338766"/>
          </a:xfrm>
          <a:prstGeom prst="straightConnector1">
            <a:avLst/>
          </a:prstGeom>
          <a:ln w="28575">
            <a:solidFill>
              <a:srgbClr val="FF33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2419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40060" y="1230923"/>
            <a:ext cx="3856894" cy="3323987"/>
          </a:xfrm>
          <a:prstGeom prst="rect">
            <a:avLst/>
          </a:prstGeom>
          <a:noFill/>
        </p:spPr>
        <p:txBody>
          <a:bodyPr wrap="square" rtlCol="1">
            <a:spAutoFit/>
          </a:bodyPr>
          <a:lstStyle/>
          <a:p>
            <a:pPr algn="r" rtl="1">
              <a:lnSpc>
                <a:spcPct val="300000"/>
              </a:lnSpc>
            </a:pPr>
            <a:r>
              <a:rPr lang="fa-IR" sz="1400" dirty="0" smtClean="0">
                <a:cs typeface="B Titr" panose="00000700000000000000" pitchFamily="2" charset="-78"/>
              </a:rPr>
              <a:t>نوع مطالعه</a:t>
            </a:r>
          </a:p>
          <a:p>
            <a:pPr algn="r" rtl="1">
              <a:lnSpc>
                <a:spcPct val="300000"/>
              </a:lnSpc>
            </a:pPr>
            <a:r>
              <a:rPr lang="fa-IR" sz="1400" dirty="0" smtClean="0">
                <a:cs typeface="B Titr" panose="00000700000000000000" pitchFamily="2" charset="-78"/>
              </a:rPr>
              <a:t>محیط پژوهش</a:t>
            </a:r>
          </a:p>
          <a:p>
            <a:pPr algn="r" rtl="1">
              <a:lnSpc>
                <a:spcPct val="300000"/>
              </a:lnSpc>
            </a:pPr>
            <a:r>
              <a:rPr lang="fa-IR" sz="1400" dirty="0" smtClean="0">
                <a:cs typeface="B Titr" panose="00000700000000000000" pitchFamily="2" charset="-78"/>
              </a:rPr>
              <a:t>حجم نمونه</a:t>
            </a:r>
          </a:p>
          <a:p>
            <a:pPr algn="r" rtl="1">
              <a:lnSpc>
                <a:spcPct val="300000"/>
              </a:lnSpc>
            </a:pPr>
            <a:r>
              <a:rPr lang="fa-IR" sz="1400" dirty="0" smtClean="0">
                <a:cs typeface="B Titr" panose="00000700000000000000" pitchFamily="2" charset="-78"/>
              </a:rPr>
              <a:t>چگونگی انتخاب نمونه</a:t>
            </a:r>
          </a:p>
          <a:p>
            <a:pPr algn="r" rtl="1">
              <a:lnSpc>
                <a:spcPct val="300000"/>
              </a:lnSpc>
            </a:pPr>
            <a:r>
              <a:rPr lang="fa-IR" sz="1400" dirty="0" smtClean="0">
                <a:cs typeface="B Titr" panose="00000700000000000000" pitchFamily="2" charset="-78"/>
              </a:rPr>
              <a:t>گروه‌ها</a:t>
            </a:r>
          </a:p>
        </p:txBody>
      </p:sp>
      <p:sp>
        <p:nvSpPr>
          <p:cNvPr id="9" name="Slide Number Placeholder 6"/>
          <p:cNvSpPr>
            <a:spLocks noGrp="1"/>
          </p:cNvSpPr>
          <p:nvPr>
            <p:ph type="sldNum" sz="quarter" idx="12"/>
          </p:nvPr>
        </p:nvSpPr>
        <p:spPr>
          <a:xfrm>
            <a:off x="11221914" y="6131170"/>
            <a:ext cx="416169" cy="314081"/>
          </a:xfrm>
          <a:ln w="19050">
            <a:solidFill>
              <a:srgbClr val="0000FF"/>
            </a:solidFill>
          </a:ln>
        </p:spPr>
        <p:txBody>
          <a:bodyPr/>
          <a:lstStyle/>
          <a:p>
            <a:pPr algn="ctr"/>
            <a:fld id="{05B7034E-28A9-4BBA-8951-AAA563896640}" type="slidenum">
              <a:rPr lang="fa-IR" sz="2000" b="1" smtClean="0">
                <a:solidFill>
                  <a:srgbClr val="0033CC"/>
                </a:solidFill>
              </a:rPr>
              <a:pPr algn="ctr"/>
              <a:t>9</a:t>
            </a:fld>
            <a:endParaRPr lang="fa-IR" sz="2000" b="1">
              <a:solidFill>
                <a:srgbClr val="0033CC"/>
              </a:solidFill>
            </a:endParaRPr>
          </a:p>
        </p:txBody>
      </p:sp>
      <p:pic>
        <p:nvPicPr>
          <p:cNvPr id="12" name="Picture 11"/>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400000"/>
                    </a14:imgEffect>
                  </a14:imgLayer>
                </a14:imgProps>
              </a:ext>
            </a:extLst>
          </a:blip>
          <a:srcRect/>
          <a:stretch>
            <a:fillRect/>
          </a:stretch>
        </p:blipFill>
        <p:spPr bwMode="auto">
          <a:xfrm>
            <a:off x="173795" y="170351"/>
            <a:ext cx="412359" cy="368911"/>
          </a:xfrm>
          <a:prstGeom prst="rect">
            <a:avLst/>
          </a:prstGeom>
          <a:noFill/>
          <a:ln w="9525">
            <a:noFill/>
            <a:miter lim="800000"/>
            <a:headEnd/>
            <a:tailEnd/>
          </a:ln>
        </p:spPr>
      </p:pic>
      <p:sp>
        <p:nvSpPr>
          <p:cNvPr id="13" name="Pentagon 12"/>
          <p:cNvSpPr/>
          <p:nvPr/>
        </p:nvSpPr>
        <p:spPr>
          <a:xfrm>
            <a:off x="691662" y="6224223"/>
            <a:ext cx="1254370" cy="234463"/>
          </a:xfrm>
          <a:prstGeom prst="homePlate">
            <a:avLst/>
          </a:prstGeom>
          <a:solidFill>
            <a:srgbClr val="CDF2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dirty="0" smtClean="0">
                <a:solidFill>
                  <a:srgbClr val="0066FF"/>
                </a:solidFill>
                <a:cs typeface="B Titr" panose="00000700000000000000" pitchFamily="2" charset="-78"/>
              </a:rPr>
              <a:t>مقدمه</a:t>
            </a:r>
            <a:endParaRPr lang="fa-IR" sz="1200" dirty="0">
              <a:solidFill>
                <a:srgbClr val="0066FF"/>
              </a:solidFill>
              <a:cs typeface="B Titr" panose="00000700000000000000" pitchFamily="2" charset="-78"/>
            </a:endParaRPr>
          </a:p>
        </p:txBody>
      </p:sp>
      <p:sp>
        <p:nvSpPr>
          <p:cNvPr id="14" name="Pentagon 13"/>
          <p:cNvSpPr/>
          <p:nvPr/>
        </p:nvSpPr>
        <p:spPr>
          <a:xfrm>
            <a:off x="1992923" y="5978766"/>
            <a:ext cx="1617785" cy="504089"/>
          </a:xfrm>
          <a:prstGeom prst="homePlate">
            <a:avLst/>
          </a:prstGeom>
          <a:solidFill>
            <a:srgbClr val="2DC8FF"/>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rgbClr val="000099"/>
                </a:solidFill>
                <a:cs typeface="B Titr" panose="00000700000000000000" pitchFamily="2" charset="-78"/>
              </a:rPr>
              <a:t>مواد و روش‌ها</a:t>
            </a:r>
            <a:endParaRPr lang="fa-IR" b="1" dirty="0">
              <a:solidFill>
                <a:srgbClr val="000099"/>
              </a:solidFill>
              <a:cs typeface="B Titr" panose="00000700000000000000" pitchFamily="2" charset="-78"/>
            </a:endParaRPr>
          </a:p>
        </p:txBody>
      </p:sp>
      <p:sp>
        <p:nvSpPr>
          <p:cNvPr id="15" name="Pentagon 14"/>
          <p:cNvSpPr/>
          <p:nvPr/>
        </p:nvSpPr>
        <p:spPr>
          <a:xfrm>
            <a:off x="3610708" y="6213227"/>
            <a:ext cx="1617785"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نتایج</a:t>
            </a:r>
            <a:endParaRPr lang="fa-IR" sz="1400" b="1" dirty="0">
              <a:solidFill>
                <a:srgbClr val="0066FF"/>
              </a:solidFill>
              <a:cs typeface="B Titr" panose="00000700000000000000" pitchFamily="2" charset="-78"/>
            </a:endParaRPr>
          </a:p>
        </p:txBody>
      </p:sp>
      <p:sp>
        <p:nvSpPr>
          <p:cNvPr id="16" name="Pentagon 15"/>
          <p:cNvSpPr/>
          <p:nvPr/>
        </p:nvSpPr>
        <p:spPr>
          <a:xfrm>
            <a:off x="5275384" y="6213226"/>
            <a:ext cx="1617785"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بحث</a:t>
            </a:r>
            <a:endParaRPr lang="fa-IR" sz="1400" b="1" dirty="0">
              <a:solidFill>
                <a:srgbClr val="0066FF"/>
              </a:solidFill>
              <a:cs typeface="B Titr" panose="00000700000000000000" pitchFamily="2" charset="-78"/>
            </a:endParaRPr>
          </a:p>
        </p:txBody>
      </p:sp>
      <p:sp>
        <p:nvSpPr>
          <p:cNvPr id="17" name="Pentagon 16"/>
          <p:cNvSpPr/>
          <p:nvPr/>
        </p:nvSpPr>
        <p:spPr>
          <a:xfrm>
            <a:off x="6940060" y="6213226"/>
            <a:ext cx="1946033"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نتیجه‌گیری، پیشنهادات</a:t>
            </a:r>
            <a:endParaRPr lang="fa-IR" sz="1400" b="1" dirty="0">
              <a:solidFill>
                <a:srgbClr val="0066FF"/>
              </a:solidFill>
              <a:cs typeface="B Titr" panose="00000700000000000000" pitchFamily="2" charset="-78"/>
            </a:endParaRPr>
          </a:p>
        </p:txBody>
      </p:sp>
      <p:sp>
        <p:nvSpPr>
          <p:cNvPr id="3" name="TextBox 2"/>
          <p:cNvSpPr txBox="1"/>
          <p:nvPr/>
        </p:nvSpPr>
        <p:spPr>
          <a:xfrm>
            <a:off x="490654" y="2308302"/>
            <a:ext cx="2583364" cy="2585323"/>
          </a:xfrm>
          <a:prstGeom prst="rect">
            <a:avLst/>
          </a:prstGeom>
          <a:noFill/>
          <a:ln>
            <a:solidFill>
              <a:srgbClr val="000000"/>
            </a:solidFill>
          </a:ln>
        </p:spPr>
        <p:txBody>
          <a:bodyPr wrap="square" rtlCol="1">
            <a:spAutoFit/>
          </a:bodyPr>
          <a:lstStyle/>
          <a:p>
            <a:pPr algn="ctr"/>
            <a:endParaRPr lang="fa-IR" dirty="0" smtClean="0"/>
          </a:p>
          <a:p>
            <a:pPr algn="ctr"/>
            <a:endParaRPr lang="fa-IR" dirty="0"/>
          </a:p>
          <a:p>
            <a:pPr algn="ctr"/>
            <a:r>
              <a:rPr lang="fa-IR" dirty="0" smtClean="0"/>
              <a:t>محل عکس‌ها هنگام انجام پایان‌نامه که خودتان در عکس‌ها دیده شوید.</a:t>
            </a:r>
          </a:p>
          <a:p>
            <a:pPr algn="ctr"/>
            <a:endParaRPr lang="en-US" dirty="0" smtClean="0"/>
          </a:p>
          <a:p>
            <a:pPr algn="ctr"/>
            <a:endParaRPr lang="en-US" dirty="0"/>
          </a:p>
          <a:p>
            <a:pPr algn="ctr"/>
            <a:endParaRPr lang="fa-IR" dirty="0"/>
          </a:p>
          <a:p>
            <a:pPr algn="ctr"/>
            <a:endParaRPr lang="fa-IR" dirty="0"/>
          </a:p>
        </p:txBody>
      </p:sp>
      <p:sp>
        <p:nvSpPr>
          <p:cNvPr id="11" name="TextBox 10"/>
          <p:cNvSpPr txBox="1"/>
          <p:nvPr/>
        </p:nvSpPr>
        <p:spPr>
          <a:xfrm>
            <a:off x="3308194" y="2308302"/>
            <a:ext cx="2635405" cy="2585323"/>
          </a:xfrm>
          <a:prstGeom prst="rect">
            <a:avLst/>
          </a:prstGeom>
          <a:noFill/>
          <a:ln>
            <a:solidFill>
              <a:srgbClr val="000000"/>
            </a:solidFill>
          </a:ln>
        </p:spPr>
        <p:txBody>
          <a:bodyPr wrap="square" rtlCol="1">
            <a:spAutoFit/>
          </a:bodyPr>
          <a:lstStyle/>
          <a:p>
            <a:pPr algn="ctr"/>
            <a:endParaRPr lang="fa-IR" dirty="0" smtClean="0"/>
          </a:p>
          <a:p>
            <a:pPr algn="ctr"/>
            <a:endParaRPr lang="fa-IR" dirty="0"/>
          </a:p>
          <a:p>
            <a:pPr algn="ctr"/>
            <a:r>
              <a:rPr lang="fa-IR" dirty="0" smtClean="0"/>
              <a:t>محل عکس‌ها هنگام انجام پایان‌نامه که خودتان در عکس‌ها دیده شوید.</a:t>
            </a:r>
          </a:p>
          <a:p>
            <a:pPr algn="ctr"/>
            <a:endParaRPr lang="fa-IR" dirty="0"/>
          </a:p>
          <a:p>
            <a:pPr algn="ctr"/>
            <a:endParaRPr lang="fa-IR" dirty="0" smtClean="0"/>
          </a:p>
          <a:p>
            <a:pPr algn="ctr"/>
            <a:endParaRPr lang="fa-IR" dirty="0"/>
          </a:p>
          <a:p>
            <a:pPr algn="ctr"/>
            <a:endParaRPr lang="fa-IR" dirty="0"/>
          </a:p>
        </p:txBody>
      </p:sp>
    </p:spTree>
    <p:extLst>
      <p:ext uri="{BB962C8B-B14F-4D97-AF65-F5344CB8AC3E}">
        <p14:creationId xmlns:p14="http://schemas.microsoft.com/office/powerpoint/2010/main" val="1094389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1115</TotalTime>
  <Words>1974</Words>
  <Application>Microsoft Office PowerPoint</Application>
  <PresentationFormat>Widescreen</PresentationFormat>
  <Paragraphs>259</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B Nazanin</vt:lpstr>
      <vt:lpstr>B Titr</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79</cp:revision>
  <dcterms:created xsi:type="dcterms:W3CDTF">2021-08-24T04:24:53Z</dcterms:created>
  <dcterms:modified xsi:type="dcterms:W3CDTF">2023-11-22T07:42:57Z</dcterms:modified>
</cp:coreProperties>
</file>